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274" r:id="rId2"/>
    <p:sldId id="260" r:id="rId3"/>
    <p:sldId id="259" r:id="rId4"/>
    <p:sldId id="306" r:id="rId5"/>
    <p:sldId id="307" r:id="rId6"/>
    <p:sldId id="303" r:id="rId7"/>
    <p:sldId id="302" r:id="rId8"/>
    <p:sldId id="305" r:id="rId9"/>
    <p:sldId id="304" r:id="rId10"/>
    <p:sldId id="258" r:id="rId11"/>
    <p:sldId id="301" r:id="rId12"/>
    <p:sldId id="300" r:id="rId13"/>
    <p:sldId id="283" r:id="rId14"/>
    <p:sldId id="299" r:id="rId15"/>
    <p:sldId id="289" r:id="rId16"/>
    <p:sldId id="261" r:id="rId17"/>
    <p:sldId id="262" r:id="rId18"/>
    <p:sldId id="263" r:id="rId19"/>
    <p:sldId id="267" r:id="rId20"/>
    <p:sldId id="285" r:id="rId21"/>
    <p:sldId id="296" r:id="rId22"/>
    <p:sldId id="266" r:id="rId23"/>
    <p:sldId id="297" r:id="rId24"/>
    <p:sldId id="268" r:id="rId25"/>
    <p:sldId id="269" r:id="rId26"/>
    <p:sldId id="276" r:id="rId27"/>
    <p:sldId id="279" r:id="rId28"/>
    <p:sldId id="278" r:id="rId29"/>
    <p:sldId id="280" r:id="rId30"/>
    <p:sldId id="277" r:id="rId31"/>
    <p:sldId id="298" r:id="rId32"/>
    <p:sldId id="270" r:id="rId33"/>
    <p:sldId id="292" r:id="rId34"/>
    <p:sldId id="288" r:id="rId35"/>
    <p:sldId id="290" r:id="rId36"/>
    <p:sldId id="291" r:id="rId37"/>
    <p:sldId id="293" r:id="rId38"/>
    <p:sldId id="286" r:id="rId39"/>
    <p:sldId id="295" r:id="rId40"/>
    <p:sldId id="287" r:id="rId41"/>
    <p:sldId id="282" r:id="rId42"/>
    <p:sldId id="271" r:id="rId43"/>
    <p:sldId id="294" r:id="rId44"/>
    <p:sldId id="257" r:id="rId45"/>
    <p:sldId id="284" r:id="rId46"/>
    <p:sldId id="281" r:id="rId47"/>
    <p:sldId id="273" r:id="rId4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間スタイル 1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01" autoAdjust="0"/>
    <p:restoredTop sz="61829" autoAdjust="0"/>
  </p:normalViewPr>
  <p:slideViewPr>
    <p:cSldViewPr snapToGrid="0">
      <p:cViewPr varScale="1">
        <p:scale>
          <a:sx n="64" d="100"/>
          <a:sy n="64" d="100"/>
        </p:scale>
        <p:origin x="1182" y="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Microsoft_Excel_______2.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___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98.8</c:v>
                </c:pt>
                <c:pt idx="2">
                  <c:v>85</c:v>
                </c:pt>
              </c:numCache>
            </c:numRef>
          </c:val>
          <c:extLst>
            <c:ext xmlns:c16="http://schemas.microsoft.com/office/drawing/2014/chart" uri="{C3380CC4-5D6E-409C-BE32-E72D297353CC}">
              <c16:uniqueId val="{00000000-D6D5-44D7-85D5-A135EF62D1A9}"/>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96</c:v>
                </c:pt>
                <c:pt idx="2">
                  <c:v>96.7</c:v>
                </c:pt>
              </c:numCache>
            </c:numRef>
          </c:val>
          <c:extLst>
            <c:ext xmlns:c16="http://schemas.microsoft.com/office/drawing/2014/chart" uri="{C3380CC4-5D6E-409C-BE32-E72D297353CC}">
              <c16:uniqueId val="{00000001-D6D5-44D7-85D5-A135EF62D1A9}"/>
            </c:ext>
          </c:extLst>
        </c:ser>
        <c:dLbls>
          <c:showLegendKey val="0"/>
          <c:showVal val="0"/>
          <c:showCatName val="0"/>
          <c:showSerName val="0"/>
          <c:showPercent val="0"/>
          <c:showBubbleSize val="0"/>
        </c:dLbls>
        <c:gapWidth val="219"/>
        <c:overlap val="-27"/>
        <c:axId val="884001967"/>
        <c:axId val="884005711"/>
      </c:barChart>
      <c:catAx>
        <c:axId val="884001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884005711"/>
        <c:crosses val="autoZero"/>
        <c:auto val="1"/>
        <c:lblAlgn val="ctr"/>
        <c:lblOffset val="100"/>
        <c:noMultiLvlLbl val="0"/>
      </c:catAx>
      <c:valAx>
        <c:axId val="88400571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ja-JP" altLang="en-US" sz="1860" b="1" dirty="0" smtClean="0"/>
                  <a:t>分岐網羅率 </a:t>
                </a:r>
                <a:r>
                  <a:rPr lang="en-US" altLang="ja-JP" sz="1860" b="1" dirty="0" smtClean="0"/>
                  <a:t>C1 </a:t>
                </a:r>
                <a:r>
                  <a:rPr lang="en-US" altLang="ja-JP" sz="1860" b="1" dirty="0"/>
                  <a:t>(%)</a:t>
                </a:r>
                <a:endParaRPr lang="ja-JP" altLang="en-US" sz="1860" b="1" dirty="0"/>
              </a:p>
            </c:rich>
          </c:tx>
          <c:layout/>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600" baseline="0">
                <a:solidFill>
                  <a:schemeClr val="tx1">
                    <a:lumMod val="65000"/>
                    <a:lumOff val="35000"/>
                  </a:schemeClr>
                </a:solidFill>
                <a:latin typeface="+mn-lt"/>
                <a:ea typeface="+mn-ea"/>
                <a:cs typeface="+mn-cs"/>
              </a:defRPr>
            </a:pPr>
            <a:endParaRPr lang="ja-JP"/>
          </a:p>
        </c:txPr>
        <c:crossAx val="884001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100</c:v>
                </c:pt>
                <c:pt idx="1">
                  <c:v>99.2</c:v>
                </c:pt>
                <c:pt idx="2">
                  <c:v>96.2</c:v>
                </c:pt>
              </c:numCache>
            </c:numRef>
          </c:val>
          <c:extLst>
            <c:ext xmlns:c16="http://schemas.microsoft.com/office/drawing/2014/chart" uri="{C3380CC4-5D6E-409C-BE32-E72D297353CC}">
              <c16:uniqueId val="{00000000-D8BC-412B-8099-E6403C1D511A}"/>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100</c:v>
                </c:pt>
                <c:pt idx="1">
                  <c:v>97.3</c:v>
                </c:pt>
                <c:pt idx="2">
                  <c:v>100</c:v>
                </c:pt>
              </c:numCache>
            </c:numRef>
          </c:val>
          <c:extLst>
            <c:ext xmlns:c16="http://schemas.microsoft.com/office/drawing/2014/chart" uri="{C3380CC4-5D6E-409C-BE32-E72D297353CC}">
              <c16:uniqueId val="{00000001-D8BC-412B-8099-E6403C1D511A}"/>
            </c:ext>
          </c:extLst>
        </c:ser>
        <c:dLbls>
          <c:showLegendKey val="0"/>
          <c:showVal val="0"/>
          <c:showCatName val="0"/>
          <c:showSerName val="0"/>
          <c:showPercent val="0"/>
          <c:showBubbleSize val="0"/>
        </c:dLbls>
        <c:gapWidth val="219"/>
        <c:overlap val="-27"/>
        <c:axId val="355872863"/>
        <c:axId val="355878271"/>
      </c:barChart>
      <c:catAx>
        <c:axId val="3558728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355878271"/>
        <c:crosses val="autoZero"/>
        <c:auto val="1"/>
        <c:lblAlgn val="ctr"/>
        <c:lblOffset val="100"/>
        <c:noMultiLvlLbl val="0"/>
      </c:catAx>
      <c:valAx>
        <c:axId val="355878271"/>
        <c:scaling>
          <c:orientation val="minMax"/>
          <c:max val="1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命令網羅率 </a:t>
                </a:r>
                <a:r>
                  <a:rPr lang="en-US" altLang="ja-JP" sz="1860" b="1" i="0" baseline="0" dirty="0" smtClean="0">
                    <a:effectLst/>
                  </a:rPr>
                  <a:t>C0 </a:t>
                </a:r>
                <a:r>
                  <a:rPr lang="en-US" altLang="ja-JP" sz="1860" b="1" i="0" baseline="0" dirty="0">
                    <a:effectLst/>
                  </a:rPr>
                  <a:t>(%)</a:t>
                </a:r>
                <a:endParaRPr lang="ja-JP" altLang="ja-JP" sz="1860" baseline="0" dirty="0">
                  <a:effectLst/>
                </a:endParaRPr>
              </a:p>
            </c:rich>
          </c:tx>
          <c:layout/>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1"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ja-JP"/>
          </a:p>
        </c:txPr>
        <c:crossAx val="355872863"/>
        <c:crosses val="autoZero"/>
        <c:crossBetween val="between"/>
      </c:valAx>
      <c:spPr>
        <a:noFill/>
        <a:ln>
          <a:noFill/>
        </a:ln>
        <a:effectLst/>
      </c:spPr>
    </c:plotArea>
    <c:plotVisOnly val="1"/>
    <c:dispBlanksAs val="gap"/>
    <c:showDLblsOverMax val="0"/>
  </c:chart>
  <c:spPr>
    <a:noFill/>
    <a:ln>
      <a:noFill/>
    </a:ln>
    <a:effectLst/>
  </c:spPr>
  <c:txPr>
    <a:bodyPr rot="0" vert="horz"/>
    <a:lstStyle/>
    <a:p>
      <a:pPr>
        <a:defRPr b="1" i="0" baseline="0"/>
      </a:pPr>
      <a:endParaRPr lang="ja-JP"/>
    </a:p>
  </c:txPr>
  <c:externalData r:id="rId3">
    <c:autoUpdate val="0"/>
  </c:externalData>
</c:chartSpace>
</file>

<file path=ppt/charts/chart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Sheet1!$B$2:$B$16</cx:f>
        <cx:lvl ptCount="15" formatCode="G/標準">
          <cx:pt idx="0">9.6833329999999993</cx:pt>
          <cx:pt idx="1">16.66667</cx:pt>
          <cx:pt idx="2">10.25</cx:pt>
          <cx:pt idx="3">10.26667</cx:pt>
          <cx:pt idx="4">16.83333</cx:pt>
          <cx:pt idx="5">22.616669999999999</cx:pt>
          <cx:pt idx="6">12.533329999999999</cx:pt>
          <cx:pt idx="7">17.233329999999999</cx:pt>
          <cx:pt idx="8">25</cx:pt>
          <cx:pt idx="9">25</cx:pt>
          <cx:pt idx="10">13.41667</cx:pt>
          <cx:pt idx="11">7.25</cx:pt>
          <cx:pt idx="12">12.116669999999999</cx:pt>
          <cx:pt idx="13">19.350000000000001</cx:pt>
          <cx:pt idx="14">22.783329999999999</cx:pt>
        </cx:lvl>
      </cx:numDim>
    </cx:data>
    <cx:data id="1">
      <cx:strDim type="cat">
        <cx:f>Sheet1!$A$2:$A$16</cx:f>
        <cx:lvl ptCount="15">
          <cx:pt idx="0">Task1</cx:pt>
          <cx:pt idx="1">Task1</cx:pt>
          <cx:pt idx="2">Task1</cx:pt>
          <cx:pt idx="3">Task1</cx:pt>
          <cx:pt idx="4">Task1</cx:pt>
          <cx:pt idx="5">Task2</cx:pt>
          <cx:pt idx="6">Task2</cx:pt>
          <cx:pt idx="7">Task2</cx:pt>
          <cx:pt idx="8">Task2</cx:pt>
          <cx:pt idx="9">Task2</cx:pt>
          <cx:pt idx="10">Task3</cx:pt>
          <cx:pt idx="11">Task3</cx:pt>
          <cx:pt idx="12">Task3</cx:pt>
          <cx:pt idx="13">Task3</cx:pt>
          <cx:pt idx="14">Task3</cx:pt>
        </cx:lvl>
      </cx:strDim>
      <cx:numDim type="val">
        <cx:f>Sheet1!$C$2:$C$16</cx:f>
        <cx:lvl ptCount="15" formatCode="G/標準">
          <cx:pt idx="0">13.91667</cx:pt>
          <cx:pt idx="1">19.983329999999999</cx:pt>
          <cx:pt idx="2">18.08333</cx:pt>
          <cx:pt idx="3">19.483329999999999</cx:pt>
          <cx:pt idx="4">19.66667</cx:pt>
          <cx:pt idx="5">10.75</cx:pt>
          <cx:pt idx="6">20.933330000000002</cx:pt>
          <cx:pt idx="7">11.31667</cx:pt>
          <cx:pt idx="8">12</cx:pt>
          <cx:pt idx="9">23.399999999999999</cx:pt>
          <cx:pt idx="10">10.35</cx:pt>
          <cx:pt idx="11">16.16667</cx:pt>
          <cx:pt idx="12">14.58333</cx:pt>
          <cx:pt idx="13">20.58333</cx:pt>
          <cx:pt idx="14">23.25</cx:pt>
        </cx:lvl>
      </cx:numDim>
    </cx:data>
  </cx:chartData>
  <cx:chart>
    <cx:plotArea>
      <cx:plotAreaRegion>
        <cx:series layoutId="boxWhisker" uniqueId="{5AF84AD3-0CB3-4A9E-AAA1-83D03F2FC8CD}" formatIdx="0">
          <cx:tx>
            <cx:txData>
              <cx:f>Sheet1!$B$1</cx:f>
              <cx:v>Manual</cx:v>
            </cx:txData>
          </cx:tx>
          <cx:spPr>
            <a:solidFill>
              <a:srgbClr val="DEA221"/>
            </a:solidFill>
            <a:ln>
              <a:solidFill>
                <a:schemeClr val="tx1">
                  <a:lumMod val="65000"/>
                  <a:lumOff val="35000"/>
                </a:schemeClr>
              </a:solidFill>
            </a:ln>
          </cx:spPr>
          <cx:dataId val="0"/>
          <cx:layoutPr>
            <cx:visibility meanLine="0" meanMarker="1" nonoutliers="0" outliers="1"/>
            <cx:statistics quartileMethod="exclusive"/>
          </cx:layoutPr>
        </cx:series>
        <cx:series layoutId="boxWhisker" uniqueId="{E4327B17-4F16-46F0-B93C-D73F088AF190}" formatIdx="1">
          <cx:tx>
            <cx:txData>
              <cx:f>Sheet1!$C$1</cx:f>
              <cx:v>Tool</cx:v>
            </cx:txData>
          </cx:tx>
          <cx:spPr>
            <a:solidFill>
              <a:srgbClr val="0F7B9E"/>
            </a:solidFill>
            <a:ln>
              <a:solidFill>
                <a:schemeClr val="tx1"/>
              </a:solidFill>
            </a:ln>
          </cx:spPr>
          <cx:dataId val="1"/>
          <cx:layoutPr>
            <cx:visibility meanLine="0" meanMarker="1" nonoutliers="0" outliers="1"/>
            <cx:statistics quartileMethod="exclusive"/>
          </cx:layoutPr>
        </cx:series>
      </cx:plotAreaRegion>
      <cx:axis id="0">
        <cx:catScaling gapWidth="1"/>
        <cx:tickLabels/>
        <cx:txPr>
          <a:bodyPr rot="-60000000" spcFirstLastPara="1" vertOverflow="ellipsis" vert="horz" wrap="square" lIns="0" tIns="0" rIns="0" bIns="0" anchor="ctr" anchorCtr="1"/>
          <a:lstStyle/>
          <a:p>
            <a:pPr>
              <a:defRPr sz="1860" b="1" i="0" baseline="0"/>
            </a:pPr>
            <a:endParaRPr lang="ja-JP" sz="1860" b="1" i="0" baseline="0"/>
          </a:p>
        </cx:txPr>
      </cx:axis>
      <cx:axis id="1">
        <cx:valScaling max="25"/>
        <cx:title>
          <cx:tx>
            <cx:rich>
              <a:bodyPr spcFirstLastPara="1" vertOverflow="ellipsis" wrap="square" lIns="0" tIns="0" rIns="0" bIns="0" anchor="ctr" anchorCtr="1"/>
              <a:lstStyle/>
              <a:p>
                <a:pPr algn="ctr">
                  <a:defRPr/>
                </a:pPr>
                <a:r>
                  <a:rPr lang="ja-JP" altLang="en-US" sz="1860" b="1" dirty="0" smtClean="0"/>
                  <a:t>タスク完了までの時間</a:t>
                </a:r>
                <a:r>
                  <a:rPr lang="en-US" altLang="ja-JP" sz="1860" b="1" dirty="0" smtClean="0"/>
                  <a:t> (m)</a:t>
                </a:r>
                <a:endParaRPr lang="ja-JP" sz="1860" b="1" dirty="0"/>
              </a:p>
            </cx:rich>
          </cx:tx>
        </cx:title>
        <cx:majorGridlines/>
        <cx:tickLabels/>
        <cx:txPr>
          <a:bodyPr rot="-60000000" spcFirstLastPara="1" vertOverflow="ellipsis" vert="horz" wrap="square" lIns="0" tIns="0" rIns="0" bIns="0" anchor="ctr" anchorCtr="1"/>
          <a:lstStyle/>
          <a:p>
            <a:pPr>
              <a:defRPr sz="1860" b="1" i="0" baseline="0"/>
            </a:pPr>
            <a:endParaRPr lang="ja-JP" sz="1860" b="1" i="0" baseline="0"/>
          </a:p>
        </cx:txPr>
      </cx:axis>
    </cx:plotArea>
  </cx:chart>
  <cx:clrMapOvr bg1="lt1" tx1="dk1" bg2="lt2" tx2="dk2" accent1="accent1" accent2="accent2" accent3="accent3" accent4="accent4" accent5="accent5" accent6="accent6" hlink="hlink" folHlink="folHlink"/>
</cx: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Manual</c:v>
                </c:pt>
              </c:strCache>
            </c:strRef>
          </c:tx>
          <c:spPr>
            <a:solidFill>
              <a:srgbClr val="DEA221"/>
            </a:solidFill>
            <a:ln>
              <a:noFill/>
            </a:ln>
            <a:effectLst/>
          </c:spPr>
          <c:invertIfNegative val="0"/>
          <c:cat>
            <c:strRef>
              <c:f>Sheet1!$A$2:$A$4</c:f>
              <c:strCache>
                <c:ptCount val="3"/>
                <c:pt idx="0">
                  <c:v>Task1</c:v>
                </c:pt>
                <c:pt idx="1">
                  <c:v>Task2</c:v>
                </c:pt>
                <c:pt idx="2">
                  <c:v>Task3</c:v>
                </c:pt>
              </c:strCache>
            </c:strRef>
          </c:cat>
          <c:val>
            <c:numRef>
              <c:f>Sheet1!$B$2:$B$4</c:f>
              <c:numCache>
                <c:formatCode>General</c:formatCode>
                <c:ptCount val="3"/>
                <c:pt idx="0">
                  <c:v>9</c:v>
                </c:pt>
                <c:pt idx="1">
                  <c:v>5</c:v>
                </c:pt>
                <c:pt idx="2">
                  <c:v>8</c:v>
                </c:pt>
              </c:numCache>
            </c:numRef>
          </c:val>
          <c:extLst>
            <c:ext xmlns:c16="http://schemas.microsoft.com/office/drawing/2014/chart" uri="{C3380CC4-5D6E-409C-BE32-E72D297353CC}">
              <c16:uniqueId val="{00000000-AC14-466A-B60B-EE78AF37100E}"/>
            </c:ext>
          </c:extLst>
        </c:ser>
        <c:ser>
          <c:idx val="1"/>
          <c:order val="1"/>
          <c:tx>
            <c:strRef>
              <c:f>Sheet1!$C$1</c:f>
              <c:strCache>
                <c:ptCount val="1"/>
                <c:pt idx="0">
                  <c:v>Tool</c:v>
                </c:pt>
              </c:strCache>
            </c:strRef>
          </c:tx>
          <c:spPr>
            <a:solidFill>
              <a:srgbClr val="0F7B9E"/>
            </a:solidFill>
            <a:ln>
              <a:noFill/>
            </a:ln>
            <a:effectLst/>
          </c:spPr>
          <c:invertIfNegative val="0"/>
          <c:cat>
            <c:strRef>
              <c:f>Sheet1!$A$2:$A$4</c:f>
              <c:strCache>
                <c:ptCount val="3"/>
                <c:pt idx="0">
                  <c:v>Task1</c:v>
                </c:pt>
                <c:pt idx="1">
                  <c:v>Task2</c:v>
                </c:pt>
                <c:pt idx="2">
                  <c:v>Task3</c:v>
                </c:pt>
              </c:strCache>
            </c:strRef>
          </c:cat>
          <c:val>
            <c:numRef>
              <c:f>Sheet1!$C$2:$C$4</c:f>
              <c:numCache>
                <c:formatCode>General</c:formatCode>
                <c:ptCount val="3"/>
                <c:pt idx="0">
                  <c:v>3</c:v>
                </c:pt>
                <c:pt idx="1">
                  <c:v>2</c:v>
                </c:pt>
                <c:pt idx="2">
                  <c:v>1</c:v>
                </c:pt>
              </c:numCache>
            </c:numRef>
          </c:val>
          <c:extLst>
            <c:ext xmlns:c16="http://schemas.microsoft.com/office/drawing/2014/chart" uri="{C3380CC4-5D6E-409C-BE32-E72D297353CC}">
              <c16:uniqueId val="{00000001-AC14-466A-B60B-EE78AF37100E}"/>
            </c:ext>
          </c:extLst>
        </c:ser>
        <c:dLbls>
          <c:showLegendKey val="0"/>
          <c:showVal val="0"/>
          <c:showCatName val="0"/>
          <c:showSerName val="0"/>
          <c:showPercent val="0"/>
          <c:showBubbleSize val="0"/>
        </c:dLbls>
        <c:gapWidth val="219"/>
        <c:overlap val="-27"/>
        <c:axId val="477629967"/>
        <c:axId val="477633295"/>
      </c:barChart>
      <c:catAx>
        <c:axId val="4776299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60" b="1" i="0" u="none" strike="noStrike" kern="1200" baseline="0">
                <a:solidFill>
                  <a:schemeClr val="tx1">
                    <a:lumMod val="65000"/>
                    <a:lumOff val="35000"/>
                  </a:schemeClr>
                </a:solidFill>
                <a:latin typeface="+mn-lt"/>
                <a:ea typeface="+mn-ea"/>
                <a:cs typeface="+mn-cs"/>
              </a:defRPr>
            </a:pPr>
            <a:endParaRPr lang="ja-JP"/>
          </a:p>
        </c:txPr>
        <c:crossAx val="477633295"/>
        <c:crosses val="autoZero"/>
        <c:auto val="1"/>
        <c:lblAlgn val="ctr"/>
        <c:lblOffset val="100"/>
        <c:noMultiLvlLbl val="0"/>
      </c:catAx>
      <c:valAx>
        <c:axId val="4776332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r>
                  <a:rPr lang="ja-JP" altLang="en-US" sz="1860" b="1" i="0" baseline="0" dirty="0" smtClean="0">
                    <a:effectLst/>
                  </a:rPr>
                  <a:t>テストスメルの数</a:t>
                </a:r>
                <a:endParaRPr lang="ja-JP" altLang="ja-JP" sz="1860" baseline="0" dirty="0">
                  <a:effectLst/>
                </a:endParaRPr>
              </a:p>
            </c:rich>
          </c:tx>
          <c:layout/>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860" b="0" i="0" u="none" strike="noStrike" kern="1200" baseline="0">
                  <a:solidFill>
                    <a:prstClr val="black">
                      <a:lumMod val="65000"/>
                      <a:lumOff val="35000"/>
                    </a:prst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lumMod val="65000"/>
                    <a:lumOff val="35000"/>
                  </a:schemeClr>
                </a:solidFill>
                <a:latin typeface="+mn-lt"/>
                <a:ea typeface="+mn-ea"/>
                <a:cs typeface="+mn-cs"/>
              </a:defRPr>
            </a:pPr>
            <a:endParaRPr lang="ja-JP"/>
          </a:p>
        </c:txPr>
        <c:crossAx val="47762996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bodyPr rot="-60000000" vert="horz"/>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tx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dropLine>
  <cs:errorBar>
    <cs:lnRef idx="0"/>
    <cs:fillRef idx="0"/>
    <cs:effectRef idx="0"/>
    <cs:fontRef idx="minor">
      <a:schemeClr val="tx1"/>
    </cs:fontRef>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a:solidFill>
          <a:schemeClr val="tx1">
            <a:lumMod val="15000"/>
            <a:lumOff val="85000"/>
            <a:lumOff val="10000"/>
          </a:schemeClr>
        </a:solidFill>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bodyPr rot="-60000000" vert="horz"/>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b="0" kern="1200" spc="0" baseline="0"/>
    <cs:bodyPr rot="0" vert="horz"/>
  </cs:title>
  <cs:trendline>
    <cs:lnRef idx="0"/>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bodyPr rot="-60000000" vert="horz"/>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C8FA46-DAC1-48A5-A534-60EFFD85CDA3}" type="datetimeFigureOut">
              <a:rPr kumimoji="1" lang="ja-JP" altLang="en-US" smtClean="0"/>
              <a:t>2020/1/30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75FAFC-A5AB-4FEC-AA23-92E34682EFAF}" type="slidenum">
              <a:rPr kumimoji="1" lang="ja-JP" altLang="en-US" smtClean="0"/>
              <a:t>‹#›</a:t>
            </a:fld>
            <a:endParaRPr kumimoji="1" lang="ja-JP" altLang="en-US"/>
          </a:p>
        </p:txBody>
      </p:sp>
    </p:spTree>
    <p:extLst>
      <p:ext uri="{BB962C8B-B14F-4D97-AF65-F5344CB8AC3E}">
        <p14:creationId xmlns:p14="http://schemas.microsoft.com/office/powerpoint/2010/main" val="199108932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ソースコードの類似性に基づいたテストコード自動生成ツール</a:t>
            </a:r>
            <a:r>
              <a:rPr kumimoji="1" lang="en-US" altLang="ja-JP" dirty="0" err="1" smtClean="0"/>
              <a:t>SuiteRec</a:t>
            </a:r>
            <a:r>
              <a:rPr kumimoji="1" lang="ja-JP" altLang="en-US" dirty="0" smtClean="0"/>
              <a:t>というタイトルで、</a:t>
            </a:r>
            <a:r>
              <a:rPr kumimoji="1" lang="en-US" altLang="ja-JP" dirty="0" smtClean="0"/>
              <a:t>M2</a:t>
            </a:r>
            <a:r>
              <a:rPr kumimoji="1" lang="ja-JP" altLang="en-US" dirty="0" smtClean="0"/>
              <a:t>の倉地亮介が発表させていただきます。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a:t>
            </a:fld>
            <a:endParaRPr kumimoji="1" lang="ja-JP" altLang="en-US"/>
          </a:p>
        </p:txBody>
      </p:sp>
    </p:spTree>
    <p:extLst>
      <p:ext uri="{BB962C8B-B14F-4D97-AF65-F5344CB8AC3E}">
        <p14:creationId xmlns:p14="http://schemas.microsoft.com/office/powerpoint/2010/main" val="18023860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a:t>
            </a:r>
            <a:r>
              <a:rPr kumimoji="1" lang="ja-JP" altLang="en-US" dirty="0" smtClean="0"/>
              <a:t>，自動生成</a:t>
            </a:r>
            <a:r>
              <a:rPr kumimoji="1" lang="ja-JP" altLang="en-US" dirty="0" smtClean="0"/>
              <a:t>されたテストコードは</a:t>
            </a:r>
            <a:r>
              <a:rPr kumimoji="1" lang="ja-JP" altLang="en-US" dirty="0" smtClean="0"/>
              <a:t>，開発者の保守</a:t>
            </a:r>
            <a:r>
              <a:rPr kumimoji="1" lang="ja-JP" altLang="en-US" dirty="0" smtClean="0"/>
              <a:t>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10</a:t>
            </a:fld>
            <a:endParaRPr kumimoji="1" lang="ja-JP" altLang="en-US"/>
          </a:p>
        </p:txBody>
      </p:sp>
    </p:spTree>
    <p:extLst>
      <p:ext uri="{BB962C8B-B14F-4D97-AF65-F5344CB8AC3E}">
        <p14:creationId xmlns:p14="http://schemas.microsoft.com/office/powerpoint/2010/main" val="31874097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a:t>
            </a:r>
            <a:r>
              <a:rPr kumimoji="1" lang="ja-JP" altLang="en-US" dirty="0" smtClean="0"/>
              <a:t>，自動生成</a:t>
            </a:r>
            <a:r>
              <a:rPr kumimoji="1" lang="ja-JP" altLang="en-US" dirty="0" smtClean="0"/>
              <a:t>されたテストコードは</a:t>
            </a:r>
            <a:r>
              <a:rPr kumimoji="1" lang="ja-JP" altLang="en-US" dirty="0" smtClean="0"/>
              <a:t>，開発者の保守</a:t>
            </a:r>
            <a:r>
              <a:rPr kumimoji="1" lang="ja-JP" altLang="en-US" dirty="0" smtClean="0"/>
              <a:t>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11</a:t>
            </a:fld>
            <a:endParaRPr kumimoji="1" lang="ja-JP" altLang="en-US"/>
          </a:p>
        </p:txBody>
      </p:sp>
    </p:spTree>
    <p:extLst>
      <p:ext uri="{BB962C8B-B14F-4D97-AF65-F5344CB8AC3E}">
        <p14:creationId xmlns:p14="http://schemas.microsoft.com/office/powerpoint/2010/main" val="4278549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a:t>
            </a:r>
            <a:r>
              <a:rPr kumimoji="1" lang="ja-JP" altLang="en-US" dirty="0" smtClean="0"/>
              <a:t>，自動生成</a:t>
            </a:r>
            <a:r>
              <a:rPr kumimoji="1" lang="ja-JP" altLang="en-US" dirty="0" smtClean="0"/>
              <a:t>されたテストコードは</a:t>
            </a:r>
            <a:r>
              <a:rPr kumimoji="1" lang="ja-JP" altLang="en-US" dirty="0" smtClean="0"/>
              <a:t>，開発者の保守</a:t>
            </a:r>
            <a:r>
              <a:rPr kumimoji="1" lang="ja-JP" altLang="en-US" dirty="0" smtClean="0"/>
              <a:t>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12</a:t>
            </a:fld>
            <a:endParaRPr kumimoji="1" lang="ja-JP" altLang="en-US"/>
          </a:p>
        </p:txBody>
      </p:sp>
    </p:spTree>
    <p:extLst>
      <p:ext uri="{BB962C8B-B14F-4D97-AF65-F5344CB8AC3E}">
        <p14:creationId xmlns:p14="http://schemas.microsoft.com/office/powerpoint/2010/main" val="27541001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a:t>
            </a:r>
            <a:r>
              <a:rPr kumimoji="1" lang="ja-JP" altLang="en-US" dirty="0" smtClean="0"/>
              <a:t>で、本研究</a:t>
            </a:r>
            <a:r>
              <a:rPr kumimoji="1" lang="ja-JP" altLang="en-US" dirty="0" smtClean="0"/>
              <a:t>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a:t>
            </a:r>
            <a:r>
              <a:rPr kumimoji="1" lang="ja-JP" altLang="en-US" dirty="0" smtClean="0"/>
              <a:t>は、テストコード</a:t>
            </a:r>
            <a:r>
              <a:rPr kumimoji="1" lang="ja-JP" altLang="en-US" dirty="0" smtClean="0"/>
              <a:t>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a:t>
            </a:r>
            <a:r>
              <a:rPr kumimoji="1" lang="ja-JP" altLang="en-US" dirty="0" smtClean="0"/>
              <a:t>なく、テストコード</a:t>
            </a:r>
            <a:r>
              <a:rPr kumimoji="1" lang="ja-JP" altLang="en-US" dirty="0" smtClean="0"/>
              <a:t>を適切に設計することの重要性</a:t>
            </a:r>
            <a:r>
              <a:rPr kumimoji="1" lang="ja-JP" altLang="en-US" dirty="0" smtClean="0"/>
              <a:t>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13</a:t>
            </a:fld>
            <a:endParaRPr kumimoji="1" lang="ja-JP" altLang="en-US"/>
          </a:p>
        </p:txBody>
      </p:sp>
    </p:spTree>
    <p:extLst>
      <p:ext uri="{BB962C8B-B14F-4D97-AF65-F5344CB8AC3E}">
        <p14:creationId xmlns:p14="http://schemas.microsoft.com/office/powerpoint/2010/main" val="3084553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a:t>
            </a:r>
            <a:r>
              <a:rPr kumimoji="1" lang="ja-JP" altLang="en-US" dirty="0" smtClean="0"/>
              <a:t>で、本研究</a:t>
            </a:r>
            <a:r>
              <a:rPr kumimoji="1" lang="ja-JP" altLang="en-US" dirty="0" smtClean="0"/>
              <a:t>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a:t>
            </a:r>
            <a:r>
              <a:rPr kumimoji="1" lang="ja-JP" altLang="en-US" dirty="0" smtClean="0"/>
              <a:t>は、テストコード</a:t>
            </a:r>
            <a:r>
              <a:rPr kumimoji="1" lang="ja-JP" altLang="en-US" dirty="0" smtClean="0"/>
              <a:t>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a:t>
            </a:r>
            <a:r>
              <a:rPr kumimoji="1" lang="ja-JP" altLang="en-US" dirty="0" smtClean="0"/>
              <a:t>なく、テストコード</a:t>
            </a:r>
            <a:r>
              <a:rPr kumimoji="1" lang="ja-JP" altLang="en-US" dirty="0" smtClean="0"/>
              <a:t>を適切に設計することの重要性</a:t>
            </a:r>
            <a:r>
              <a:rPr kumimoji="1" lang="ja-JP" altLang="en-US" dirty="0" smtClean="0"/>
              <a:t>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14</a:t>
            </a:fld>
            <a:endParaRPr kumimoji="1" lang="ja-JP" altLang="en-US"/>
          </a:p>
        </p:txBody>
      </p:sp>
    </p:spTree>
    <p:extLst>
      <p:ext uri="{BB962C8B-B14F-4D97-AF65-F5344CB8AC3E}">
        <p14:creationId xmlns:p14="http://schemas.microsoft.com/office/powerpoint/2010/main" val="25257225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そこで，この課題の解決するために，本研究では，既存の高品質のテストコードを推薦し再利用することで開発者を支援することを目的としています</a:t>
            </a:r>
            <a:endParaRPr kumimoji="1" lang="en-US" altLang="ja-JP" dirty="0" smtClean="0"/>
          </a:p>
          <a:p>
            <a:endParaRPr kumimoji="1" lang="en-US" altLang="ja-JP" dirty="0" smtClean="0"/>
          </a:p>
          <a:p>
            <a:r>
              <a:rPr kumimoji="1" lang="ja-JP" altLang="en-US" dirty="0" smtClean="0"/>
              <a:t>既存テストの再利用は，コーディング規約や</a:t>
            </a:r>
            <a:r>
              <a:rPr kumimoji="1" lang="en-US" altLang="ja-JP" dirty="0" smtClean="0"/>
              <a:t>~~</a:t>
            </a:r>
            <a:r>
              <a:rPr kumimoji="1" lang="ja-JP" altLang="en-US" dirty="0" smtClean="0"/>
              <a:t>ことや</a:t>
            </a:r>
            <a:r>
              <a:rPr kumimoji="1" lang="en-US" altLang="ja-JP" dirty="0" smtClean="0"/>
              <a:t>~~</a:t>
            </a:r>
            <a:r>
              <a:rPr kumimoji="1" lang="ja-JP" altLang="en-US" dirty="0" smtClean="0"/>
              <a:t>を使用することができます</a:t>
            </a:r>
            <a:endParaRPr kumimoji="1" lang="en-US" altLang="ja-JP" dirty="0" smtClean="0"/>
          </a:p>
          <a:p>
            <a:endParaRPr kumimoji="1" lang="en-US" altLang="ja-JP" dirty="0" smtClean="0"/>
          </a:p>
          <a:p>
            <a:r>
              <a:rPr kumimoji="1" lang="ja-JP" altLang="en-US" dirty="0" smtClean="0"/>
              <a:t>推薦手法の基本アイディアは，類似するソースコード間でのテスト再利用です</a:t>
            </a:r>
            <a:endParaRPr kumimoji="1" lang="en-US" altLang="ja-JP" dirty="0" smtClean="0"/>
          </a:p>
          <a:p>
            <a:endParaRPr kumimoji="1" lang="en-US" altLang="ja-JP" dirty="0" smtClean="0"/>
          </a:p>
          <a:p>
            <a:r>
              <a:rPr kumimoji="1" lang="ja-JP" altLang="en-US" dirty="0" smtClean="0"/>
              <a:t>この手法は，テストコードがない入力コード片</a:t>
            </a:r>
            <a:r>
              <a:rPr kumimoji="1" lang="en-US" altLang="ja-JP" dirty="0" smtClean="0"/>
              <a:t>A</a:t>
            </a:r>
            <a:r>
              <a:rPr kumimoji="1" lang="ja-JP" altLang="en-US" dirty="0" smtClean="0"/>
              <a:t>に対して類似したコード片を検出し，その類似コードに対応するテストコードを改変して，コード片</a:t>
            </a:r>
            <a:r>
              <a:rPr kumimoji="1" lang="en-US" altLang="ja-JP" dirty="0" smtClean="0"/>
              <a:t>A</a:t>
            </a:r>
            <a:r>
              <a:rPr kumimoji="1" lang="ja-JP" altLang="en-US" dirty="0" smtClean="0"/>
              <a:t>に再利用するといった手法になります．</a:t>
            </a:r>
            <a:endParaRPr kumimoji="1" lang="en-US" altLang="ja-JP" dirty="0" smtClean="0"/>
          </a:p>
          <a:p>
            <a:endParaRPr kumimoji="1" lang="en-US" altLang="ja-JP" dirty="0" smtClean="0"/>
          </a:p>
          <a:p>
            <a:r>
              <a:rPr kumimoji="1" lang="ja-JP" altLang="en-US" dirty="0" smtClean="0"/>
              <a:t>次に提案手法の概要です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15</a:t>
            </a:fld>
            <a:endParaRPr kumimoji="1" lang="ja-JP" altLang="en-US"/>
          </a:p>
        </p:txBody>
      </p:sp>
    </p:spTree>
    <p:extLst>
      <p:ext uri="{BB962C8B-B14F-4D97-AF65-F5344CB8AC3E}">
        <p14:creationId xmlns:p14="http://schemas.microsoft.com/office/powerpoint/2010/main" val="28423087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こちらが提案手法の概要になります</a:t>
            </a:r>
            <a:endParaRPr kumimoji="1" lang="en-US" altLang="ja-JP" dirty="0" smtClean="0"/>
          </a:p>
          <a:p>
            <a:endParaRPr kumimoji="1" lang="en-US" altLang="ja-JP" dirty="0" smtClean="0"/>
          </a:p>
          <a:p>
            <a:r>
              <a:rPr kumimoji="1" lang="ja-JP" altLang="en-US" dirty="0" smtClean="0"/>
              <a:t>提案手法は大きく</a:t>
            </a:r>
            <a:r>
              <a:rPr kumimoji="1" lang="en-US" altLang="ja-JP" dirty="0" smtClean="0"/>
              <a:t>4</a:t>
            </a:r>
            <a:r>
              <a:rPr kumimoji="1" lang="ja-JP" altLang="en-US" dirty="0" err="1" smtClean="0"/>
              <a:t>つの</a:t>
            </a:r>
            <a:r>
              <a:rPr kumimoji="1" lang="en-US" altLang="ja-JP" dirty="0" smtClean="0"/>
              <a:t>step</a:t>
            </a:r>
            <a:r>
              <a:rPr kumimoji="1" lang="ja-JP" altLang="en-US" dirty="0" err="1" smtClean="0"/>
              <a:t>で構</a:t>
            </a:r>
            <a:r>
              <a:rPr kumimoji="1" lang="ja-JP" altLang="en-US" dirty="0" smtClean="0"/>
              <a:t>成されています</a:t>
            </a:r>
            <a:endParaRPr kumimoji="1" lang="en-US" altLang="ja-JP" dirty="0" smtClean="0"/>
          </a:p>
          <a:p>
            <a:endParaRPr kumimoji="1" lang="en-US" altLang="ja-JP" dirty="0" smtClean="0"/>
          </a:p>
          <a:p>
            <a:r>
              <a:rPr kumimoji="1" lang="ja-JP" altLang="en-US" dirty="0" smtClean="0"/>
              <a:t>まず</a:t>
            </a:r>
            <a:r>
              <a:rPr kumimoji="1" lang="en-US" altLang="ja-JP" dirty="0" smtClean="0"/>
              <a:t>step1</a:t>
            </a:r>
            <a:r>
              <a:rPr kumimoji="1" lang="ja-JP" altLang="en-US" dirty="0" smtClean="0"/>
              <a:t>は開発者が入力した関数単位のコード片に対して，</a:t>
            </a:r>
            <a:r>
              <a:rPr kumimoji="1" lang="en-US" altLang="ja-JP" dirty="0" smtClean="0"/>
              <a:t>OSS</a:t>
            </a:r>
            <a:r>
              <a:rPr kumimoji="1" lang="ja-JP" altLang="en-US" dirty="0" smtClean="0"/>
              <a:t>プロジェクトのプロダクションコードが格納されているソースコードデータベース内から類似コードを検出します</a:t>
            </a:r>
            <a:endParaRPr kumimoji="1" lang="en-US" altLang="ja-JP" dirty="0" smtClean="0"/>
          </a:p>
          <a:p>
            <a:endParaRPr kumimoji="1" lang="en-US" altLang="ja-JP" dirty="0" smtClean="0"/>
          </a:p>
          <a:p>
            <a:r>
              <a:rPr kumimoji="1" lang="ja-JP" altLang="en-US" dirty="0" smtClean="0"/>
              <a:t>次に</a:t>
            </a:r>
            <a:r>
              <a:rPr kumimoji="1" lang="en-US" altLang="ja-JP" dirty="0" smtClean="0"/>
              <a:t>step2</a:t>
            </a:r>
            <a:r>
              <a:rPr kumimoji="1" lang="ja-JP" altLang="en-US" dirty="0" smtClean="0"/>
              <a:t>では，検出された類似コードに対応するテストコードを</a:t>
            </a:r>
            <a:r>
              <a:rPr kumimoji="1" lang="en-US" altLang="ja-JP" dirty="0" smtClean="0"/>
              <a:t>Test Code Database</a:t>
            </a:r>
            <a:r>
              <a:rPr kumimoji="1" lang="ja-JP" altLang="en-US" dirty="0" smtClean="0"/>
              <a:t>内から検索します</a:t>
            </a:r>
            <a:endParaRPr kumimoji="1" lang="en-US" altLang="ja-JP" dirty="0" smtClean="0"/>
          </a:p>
          <a:p>
            <a:endParaRPr kumimoji="1" lang="en-US" altLang="ja-JP" dirty="0" smtClean="0"/>
          </a:p>
          <a:p>
            <a:r>
              <a:rPr kumimoji="1" lang="ja-JP" altLang="en-US" dirty="0" smtClean="0"/>
              <a:t>で，</a:t>
            </a:r>
            <a:r>
              <a:rPr kumimoji="1" lang="en-US" altLang="ja-JP" dirty="0" smtClean="0"/>
              <a:t>step3</a:t>
            </a:r>
            <a:r>
              <a:rPr kumimoji="1" lang="ja-JP" altLang="en-US" dirty="0" smtClean="0"/>
              <a:t>では検索されたテストコードに含まれているテストスメルを検出します</a:t>
            </a:r>
            <a:endParaRPr kumimoji="1" lang="en-US" altLang="ja-JP" dirty="0" smtClean="0"/>
          </a:p>
          <a:p>
            <a:endParaRPr kumimoji="1" lang="en-US" altLang="ja-JP" dirty="0" smtClean="0"/>
          </a:p>
          <a:p>
            <a:r>
              <a:rPr kumimoji="1" lang="ja-JP" altLang="en-US" dirty="0" smtClean="0"/>
              <a:t>最後に</a:t>
            </a:r>
            <a:r>
              <a:rPr kumimoji="1" lang="en-US" altLang="ja-JP" dirty="0" smtClean="0"/>
              <a:t>step4</a:t>
            </a:r>
            <a:r>
              <a:rPr kumimoji="1" lang="ja-JP" altLang="en-US" dirty="0" smtClean="0"/>
              <a:t>では，</a:t>
            </a:r>
            <a:r>
              <a:rPr kumimoji="1" lang="en-US" altLang="ja-JP" dirty="0" smtClean="0"/>
              <a:t>step1</a:t>
            </a:r>
            <a:r>
              <a:rPr kumimoji="1" lang="ja-JP" altLang="en-US" dirty="0" smtClean="0"/>
              <a:t>の類似度と</a:t>
            </a:r>
            <a:r>
              <a:rPr kumimoji="1" lang="en-US" altLang="ja-JP" dirty="0" smtClean="0"/>
              <a:t>step3</a:t>
            </a:r>
            <a:r>
              <a:rPr kumimoji="1" lang="ja-JP" altLang="en-US" dirty="0" err="1" smtClean="0"/>
              <a:t>で検</a:t>
            </a:r>
            <a:r>
              <a:rPr kumimoji="1" lang="ja-JP" altLang="en-US" dirty="0" smtClean="0"/>
              <a:t>出されたテストスメル数を基に推薦されるテストスイートをランキングして開発者に提示します</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16</a:t>
            </a:fld>
            <a:endParaRPr kumimoji="1" lang="ja-JP" altLang="en-US"/>
          </a:p>
        </p:txBody>
      </p:sp>
    </p:spTree>
    <p:extLst>
      <p:ext uri="{BB962C8B-B14F-4D97-AF65-F5344CB8AC3E}">
        <p14:creationId xmlns:p14="http://schemas.microsoft.com/office/powerpoint/2010/main" val="23411132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Step1</a:t>
            </a:r>
            <a:r>
              <a:rPr kumimoji="1" lang="ja-JP" altLang="en-US" dirty="0" smtClean="0"/>
              <a:t>では、入力コード片に対する類似コード片を検出します。</a:t>
            </a:r>
            <a:endParaRPr kumimoji="1" lang="en-US" altLang="ja-JP" dirty="0" smtClean="0"/>
          </a:p>
          <a:p>
            <a:endParaRPr kumimoji="1" lang="en-US" altLang="ja-JP" dirty="0" smtClean="0"/>
          </a:p>
          <a:p>
            <a:r>
              <a:rPr kumimoji="1" lang="ja-JP" altLang="en-US" dirty="0" smtClean="0"/>
              <a:t>本研究では、類似コード検出ツールとして</a:t>
            </a:r>
            <a:r>
              <a:rPr kumimoji="1" lang="en-US" altLang="ja-JP" dirty="0" smtClean="0"/>
              <a:t>NiCad</a:t>
            </a:r>
            <a:r>
              <a:rPr kumimoji="1" lang="ja-JP" altLang="en-US" dirty="0" smtClean="0"/>
              <a:t>というツールを用いています。</a:t>
            </a:r>
            <a:endParaRPr kumimoji="1" lang="en-US" altLang="ja-JP" dirty="0" smtClean="0"/>
          </a:p>
          <a:p>
            <a:endParaRPr kumimoji="1" lang="en-US" altLang="ja-JP" dirty="0" smtClean="0"/>
          </a:p>
          <a:p>
            <a:r>
              <a:rPr kumimoji="1" lang="en-US" altLang="ja-JP" dirty="0" smtClean="0"/>
              <a:t>NiCad</a:t>
            </a:r>
            <a:r>
              <a:rPr kumimoji="1" lang="ja-JP" altLang="en-US" dirty="0" smtClean="0"/>
              <a:t>は、検索対象のソースコードのレイアウトを統一的に変更させ、行単位でソースコードを比較することで類似コード片を検出するツールであり、このような手法を取ることで、</a:t>
            </a:r>
            <a:endParaRPr kumimoji="1" lang="en-US" altLang="ja-JP" dirty="0" smtClean="0"/>
          </a:p>
          <a:p>
            <a:endParaRPr kumimoji="1" lang="en-US" altLang="ja-JP" dirty="0" smtClean="0"/>
          </a:p>
          <a:p>
            <a:r>
              <a:rPr kumimoji="1" lang="ja-JP" altLang="en-US" dirty="0" smtClean="0"/>
              <a:t>高精度・高再現率で類似コード片を検出することができます。</a:t>
            </a:r>
            <a:endParaRPr kumimoji="1" lang="en-US" altLang="ja-JP" dirty="0" smtClean="0"/>
          </a:p>
          <a:p>
            <a:endParaRPr kumimoji="1" lang="en-US" altLang="ja-JP" dirty="0" smtClean="0"/>
          </a:p>
          <a:p>
            <a:r>
              <a:rPr kumimoji="1" lang="ja-JP" altLang="en-US" dirty="0" smtClean="0"/>
              <a:t>本研究では、テストコードの再利用を考える上で、構文的に類似</a:t>
            </a:r>
            <a:r>
              <a:rPr kumimoji="1" lang="ja-JP" altLang="en-US" dirty="0" err="1" smtClean="0"/>
              <a:t>するした</a:t>
            </a:r>
            <a:r>
              <a:rPr kumimoji="1" lang="ja-JP" altLang="en-US" dirty="0" smtClean="0"/>
              <a:t>関数単位のコード片を検出したいので</a:t>
            </a:r>
            <a:r>
              <a:rPr kumimoji="1" lang="en-US" altLang="ja-JP" dirty="0" smtClean="0"/>
              <a:t>NiCad</a:t>
            </a:r>
            <a:r>
              <a:rPr kumimoji="1" lang="ja-JP" altLang="en-US" dirty="0" smtClean="0"/>
              <a:t>を採用しました。</a:t>
            </a:r>
            <a:endParaRPr kumimoji="1" lang="en-US" altLang="ja-JP" dirty="0" smtClean="0"/>
          </a:p>
          <a:p>
            <a:endParaRPr kumimoji="1" lang="en-US" altLang="ja-JP" dirty="0" smtClean="0"/>
          </a:p>
          <a:p>
            <a:r>
              <a:rPr kumimoji="1" lang="ja-JP" altLang="en-US" dirty="0" smtClean="0"/>
              <a:t>で、</a:t>
            </a:r>
            <a:r>
              <a:rPr kumimoji="1" lang="en-US" altLang="ja-JP" dirty="0" err="1" smtClean="0"/>
              <a:t>SuiteRec</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17</a:t>
            </a:fld>
            <a:endParaRPr kumimoji="1" lang="ja-JP" altLang="en-US"/>
          </a:p>
        </p:txBody>
      </p:sp>
    </p:spTree>
    <p:extLst>
      <p:ext uri="{BB962C8B-B14F-4D97-AF65-F5344CB8AC3E}">
        <p14:creationId xmlns:p14="http://schemas.microsoft.com/office/powerpoint/2010/main" val="18893891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Step2</a:t>
            </a:r>
            <a:r>
              <a:rPr kumimoji="1" lang="ja-JP" altLang="en-US" dirty="0" smtClean="0"/>
              <a:t>では，</a:t>
            </a:r>
            <a:r>
              <a:rPr kumimoji="1" lang="en-US" altLang="ja-JP" dirty="0" smtClean="0"/>
              <a:t>Step1</a:t>
            </a:r>
            <a:r>
              <a:rPr kumimoji="1" lang="ja-JP" altLang="en-US" dirty="0" err="1" smtClean="0"/>
              <a:t>で検</a:t>
            </a:r>
            <a:r>
              <a:rPr kumimoji="1" lang="ja-JP" altLang="en-US" dirty="0" smtClean="0"/>
              <a:t>出された類似コード片に対応するテストケースのまとまりであるテストスイートを検索します</a:t>
            </a:r>
            <a:endParaRPr kumimoji="1" lang="en-US" altLang="ja-JP" dirty="0" smtClean="0"/>
          </a:p>
          <a:p>
            <a:endParaRPr kumimoji="1" lang="en-US" altLang="ja-JP" dirty="0" smtClean="0"/>
          </a:p>
          <a:p>
            <a:r>
              <a:rPr kumimoji="1" lang="ja-JP" altLang="en-US" dirty="0" smtClean="0"/>
              <a:t>テストコードデータベースに格納されているからテストコードを検出するために、テスト対象コードとテストコードの対応付けを行います。</a:t>
            </a:r>
            <a:endParaRPr kumimoji="1" lang="en-US" altLang="ja-JP" dirty="0" smtClean="0"/>
          </a:p>
          <a:p>
            <a:endParaRPr kumimoji="1" lang="en-US" altLang="ja-JP" dirty="0" smtClean="0"/>
          </a:p>
          <a:p>
            <a:r>
              <a:rPr kumimoji="1" lang="ja-JP" altLang="en-US" dirty="0" smtClean="0"/>
              <a:t>本研究では、厳密に対象コードとテストコードを対応付けるために以下の</a:t>
            </a:r>
            <a:r>
              <a:rPr kumimoji="1" lang="en-US" altLang="ja-JP" dirty="0" smtClean="0"/>
              <a:t>3</a:t>
            </a:r>
            <a:r>
              <a:rPr kumimoji="1" lang="ja-JP" altLang="en-US" dirty="0" err="1" smtClean="0"/>
              <a:t>つの</a:t>
            </a:r>
            <a:r>
              <a:rPr kumimoji="1" lang="ja-JP" altLang="en-US" dirty="0" smtClean="0"/>
              <a:t>フェーズ実施しました</a:t>
            </a:r>
            <a:endParaRPr kumimoji="1" lang="en-US" altLang="ja-JP" dirty="0" smtClean="0"/>
          </a:p>
          <a:p>
            <a:endParaRPr kumimoji="1" lang="en-US" altLang="ja-JP" dirty="0" smtClean="0"/>
          </a:p>
          <a:p>
            <a:r>
              <a:rPr kumimoji="1" lang="ja-JP" altLang="en-US" dirty="0" smtClean="0"/>
              <a:t>まず、フェーズ</a:t>
            </a:r>
            <a:r>
              <a:rPr kumimoji="1" lang="en-US" altLang="ja-JP" dirty="0" smtClean="0"/>
              <a:t>1</a:t>
            </a:r>
            <a:r>
              <a:rPr kumimoji="1" lang="ja-JP" altLang="en-US" dirty="0" smtClean="0"/>
              <a:t>では、命名規則によるクラス単位での対応付けです。</a:t>
            </a:r>
            <a:r>
              <a:rPr kumimoji="1" lang="en-US" altLang="ja-JP" dirty="0" smtClean="0"/>
              <a:t>Junit</a:t>
            </a:r>
            <a:r>
              <a:rPr kumimoji="1" lang="ja-JP" altLang="en-US" dirty="0" smtClean="0"/>
              <a:t>の命名規則に従って、テストクラス名から</a:t>
            </a:r>
            <a:r>
              <a:rPr kumimoji="1" lang="en-US" altLang="ja-JP" dirty="0" smtClean="0"/>
              <a:t>”Test”</a:t>
            </a:r>
            <a:r>
              <a:rPr kumimoji="1" lang="ja-JP" altLang="en-US" dirty="0" smtClean="0"/>
              <a:t>という文字列を除いたクラス名がテスト対象クラスになります</a:t>
            </a:r>
            <a:endParaRPr kumimoji="1" lang="en-US" altLang="ja-JP" dirty="0" smtClean="0"/>
          </a:p>
          <a:p>
            <a:endParaRPr kumimoji="1" lang="en-US" altLang="ja-JP" dirty="0" smtClean="0"/>
          </a:p>
          <a:p>
            <a:r>
              <a:rPr kumimoji="1" lang="ja-JP" altLang="en-US" dirty="0" smtClean="0"/>
              <a:t>次に、テストコード内のメソッド呼び出しを確認します。一般的に単体テストでは、このようにテストコード内で、テスト対象のオブジェクトの生成を行い、テスト対象メソッドを呼び出して実行します。</a:t>
            </a:r>
            <a:endParaRPr kumimoji="1" lang="en-US" altLang="ja-JP" dirty="0" smtClean="0"/>
          </a:p>
          <a:p>
            <a:endParaRPr kumimoji="1" lang="en-US" altLang="ja-JP" dirty="0" smtClean="0"/>
          </a:p>
          <a:p>
            <a:r>
              <a:rPr kumimoji="1" lang="ja-JP" altLang="en-US" dirty="0" smtClean="0"/>
              <a:t>したがって、テストコードを静的解析し、テスト対象のメソッド呼び出しを取得することでテスト対象コードとテストコードを対応付けます。</a:t>
            </a:r>
            <a:endParaRPr kumimoji="1" lang="en-US" altLang="ja-JP" dirty="0" smtClean="0"/>
          </a:p>
          <a:p>
            <a:endParaRPr kumimoji="1" lang="en-US" altLang="ja-JP" dirty="0" smtClean="0"/>
          </a:p>
          <a:p>
            <a:r>
              <a:rPr kumimoji="1" lang="ja-JP" altLang="en-US" dirty="0" smtClean="0"/>
              <a:t>ただし、テストメソッド内では、複数のテスト対象のメソッドが呼び出されていることも考えられるので、フェーズ</a:t>
            </a:r>
            <a:r>
              <a:rPr kumimoji="1" lang="en-US" altLang="ja-JP" dirty="0" smtClean="0"/>
              <a:t>3</a:t>
            </a:r>
            <a:r>
              <a:rPr kumimoji="1" lang="ja-JP" altLang="en-US" dirty="0" smtClean="0"/>
              <a:t>では、テストメソッドと対象メソッドの比較も行いました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18</a:t>
            </a:fld>
            <a:endParaRPr kumimoji="1" lang="ja-JP" altLang="en-US"/>
          </a:p>
        </p:txBody>
      </p:sp>
    </p:spTree>
    <p:extLst>
      <p:ext uri="{BB962C8B-B14F-4D97-AF65-F5344CB8AC3E}">
        <p14:creationId xmlns:p14="http://schemas.microsoft.com/office/powerpoint/2010/main" val="32769882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19</a:t>
            </a:fld>
            <a:endParaRPr kumimoji="1" lang="ja-JP" altLang="en-US"/>
          </a:p>
        </p:txBody>
      </p:sp>
    </p:spTree>
    <p:extLst>
      <p:ext uri="{BB962C8B-B14F-4D97-AF65-F5344CB8AC3E}">
        <p14:creationId xmlns:p14="http://schemas.microsoft.com/office/powerpoint/2010/main" val="2923706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まず、ソフトウェアテストに関する背景からです。</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近年ソフトウェアに求められる要件が高度化・多様化する一方で，ユーザからはソフトウェアの品質確保やコスト削減に対する要求も増加しています．</a:t>
            </a:r>
            <a:endParaRPr kumimoji="1" lang="en-US" altLang="ja-JP" dirty="0" smtClean="0"/>
          </a:p>
          <a:p>
            <a:endParaRPr kumimoji="1" lang="en-US" altLang="ja-JP" dirty="0" smtClean="0"/>
          </a:p>
          <a:p>
            <a:r>
              <a:rPr kumimoji="1" lang="ja-JP" altLang="en-US" dirty="0" smtClean="0"/>
              <a:t>ソフトウェアテストとは、ソフトウェア開発プロセスにおける最後の品質を確かめる工程で、ソフトウェアの不具合を検出し、それを修正することでソフトウェアの品質を確保することが目的です。</a:t>
            </a:r>
            <a:endParaRPr kumimoji="1" lang="en-US" altLang="ja-JP" dirty="0" smtClean="0"/>
          </a:p>
          <a:p>
            <a:endParaRPr kumimoji="1" lang="en-US" altLang="ja-JP" dirty="0" smtClean="0"/>
          </a:p>
          <a:p>
            <a:r>
              <a:rPr kumimoji="1" lang="ja-JP" altLang="en-US" dirty="0" smtClean="0"/>
              <a:t>テスト工程は、テストする対象の粒度によって大きく</a:t>
            </a:r>
            <a:r>
              <a:rPr kumimoji="1" lang="en-US" altLang="ja-JP" dirty="0" smtClean="0"/>
              <a:t>3</a:t>
            </a:r>
            <a:r>
              <a:rPr kumimoji="1" lang="ja-JP" altLang="en-US" dirty="0" smtClean="0"/>
              <a:t>種類に分類できます。この中でも本研究では一番粒度が小さく関数・メソッド単位でテストを行う単体テストに着目しています。</a:t>
            </a:r>
            <a:endParaRPr kumimoji="1" lang="en-US" altLang="ja-JP" dirty="0" smtClean="0"/>
          </a:p>
          <a:p>
            <a:endParaRPr kumimoji="1" lang="en-US" altLang="ja-JP" dirty="0" smtClean="0"/>
          </a:p>
          <a:p>
            <a:r>
              <a:rPr kumimoji="1" lang="ja-JP" altLang="en-US" dirty="0" smtClean="0"/>
              <a:t>で、テスト工程は非常に多くのコストがかかる工程だと言われてまして、ソフトウェア開発全体の</a:t>
            </a:r>
            <a:r>
              <a:rPr kumimoji="1" lang="en-US" altLang="ja-JP" dirty="0" smtClean="0"/>
              <a:t>3</a:t>
            </a:r>
            <a:r>
              <a:rPr kumimoji="1" lang="ja-JP" altLang="en-US" dirty="0" smtClean="0"/>
              <a:t>割から</a:t>
            </a:r>
            <a:r>
              <a:rPr kumimoji="1" lang="en-US" altLang="ja-JP" dirty="0" smtClean="0"/>
              <a:t>5</a:t>
            </a:r>
            <a:r>
              <a:rPr kumimoji="1" lang="ja-JP" altLang="en-US" dirty="0" smtClean="0"/>
              <a:t>割の費用を占めるといわれています。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a:t>
            </a:fld>
            <a:endParaRPr kumimoji="1" lang="ja-JP" altLang="en-US"/>
          </a:p>
        </p:txBody>
      </p:sp>
    </p:spTree>
    <p:extLst>
      <p:ext uri="{BB962C8B-B14F-4D97-AF65-F5344CB8AC3E}">
        <p14:creationId xmlns:p14="http://schemas.microsoft.com/office/powerpoint/2010/main" val="19610545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20</a:t>
            </a:fld>
            <a:endParaRPr kumimoji="1" lang="ja-JP" altLang="en-US"/>
          </a:p>
        </p:txBody>
      </p:sp>
    </p:spTree>
    <p:extLst>
      <p:ext uri="{BB962C8B-B14F-4D97-AF65-F5344CB8AC3E}">
        <p14:creationId xmlns:p14="http://schemas.microsoft.com/office/powerpoint/2010/main" val="26692316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RQ1</a:t>
            </a:r>
            <a:r>
              <a:rPr kumimoji="1" lang="ja-JP" altLang="en-US" dirty="0" smtClean="0"/>
              <a:t>は、</a:t>
            </a:r>
            <a:r>
              <a:rPr kumimoji="1" lang="en-US" altLang="ja-JP" dirty="0" err="1" smtClean="0"/>
              <a:t>SuiteRec</a:t>
            </a:r>
            <a:r>
              <a:rPr kumimoji="1" lang="ja-JP" altLang="en-US" dirty="0" smtClean="0"/>
              <a:t>は、高いカバレッジを持つテストコードの作成を支援できるか？という質問です。</a:t>
            </a:r>
            <a:endParaRPr kumimoji="1" lang="en-US" altLang="ja-JP" dirty="0" smtClean="0"/>
          </a:p>
          <a:p>
            <a:endParaRPr kumimoji="1" lang="en-US" altLang="ja-JP" dirty="0" smtClean="0"/>
          </a:p>
          <a:p>
            <a:r>
              <a:rPr kumimoji="1" lang="ja-JP" altLang="en-US" dirty="0" smtClean="0"/>
              <a:t>この質問に答えるために、</a:t>
            </a:r>
            <a:r>
              <a:rPr kumimoji="1" lang="en-US" altLang="ja-JP" dirty="0" err="1" smtClean="0"/>
              <a:t>SuiteRec</a:t>
            </a:r>
            <a:r>
              <a:rPr kumimoji="1" lang="ja-JP" altLang="en-US" dirty="0" smtClean="0"/>
              <a:t>を使用した場合とそうでない場合で、被験者が作成したテストコードのカバレッジを比較しました。</a:t>
            </a:r>
            <a:endParaRPr kumimoji="1" lang="en-US" altLang="ja-JP" dirty="0" smtClean="0"/>
          </a:p>
          <a:p>
            <a:endParaRPr kumimoji="1" lang="en-US" altLang="ja-JP" dirty="0" smtClean="0"/>
          </a:p>
          <a:p>
            <a:r>
              <a:rPr kumimoji="1" lang="ja-JP" altLang="en-US" dirty="0" smtClean="0"/>
              <a:t>本研究では、既存ツールで計算できる命令網羅と分岐網羅の</a:t>
            </a:r>
            <a:r>
              <a:rPr kumimoji="1" lang="en-US" altLang="ja-JP" dirty="0" smtClean="0"/>
              <a:t>2</a:t>
            </a:r>
            <a:r>
              <a:rPr kumimoji="1" lang="ja-JP" altLang="en-US" dirty="0" smtClean="0"/>
              <a:t>種類の指標でカバレッジを計算しました。</a:t>
            </a:r>
            <a:endParaRPr kumimoji="1" lang="en-US" altLang="ja-JP" dirty="0" smtClean="0"/>
          </a:p>
          <a:p>
            <a:endParaRPr kumimoji="1" lang="en-US" altLang="ja-JP" dirty="0" smtClean="0"/>
          </a:p>
          <a:p>
            <a:r>
              <a:rPr kumimoji="1" lang="ja-JP" altLang="en-US" dirty="0" smtClean="0"/>
              <a:t>結果を見ると、</a:t>
            </a:r>
            <a:r>
              <a:rPr kumimoji="1" lang="en-US" altLang="ja-JP" dirty="0" err="1" smtClean="0"/>
              <a:t>SuiteRec</a:t>
            </a:r>
            <a:r>
              <a:rPr kumimoji="1" lang="ja-JP" altLang="en-US" dirty="0" smtClean="0"/>
              <a:t>を使用した場合とそうでない場合でほとんど差がなく、どのタスクも網羅率が</a:t>
            </a:r>
            <a:r>
              <a:rPr kumimoji="1" lang="en-US" altLang="ja-JP" dirty="0" smtClean="0"/>
              <a:t>90%</a:t>
            </a:r>
            <a:r>
              <a:rPr kumimoji="1" lang="ja-JP" altLang="en-US" dirty="0" smtClean="0"/>
              <a:t>を超えています。</a:t>
            </a:r>
            <a:endParaRPr kumimoji="1" lang="en-US" altLang="ja-JP" dirty="0" smtClean="0"/>
          </a:p>
          <a:p>
            <a:endParaRPr kumimoji="1" lang="en-US" altLang="ja-JP" dirty="0" smtClean="0"/>
          </a:p>
          <a:p>
            <a:r>
              <a:rPr kumimoji="1" lang="ja-JP" altLang="en-US" dirty="0" smtClean="0"/>
              <a:t>ただ、一番複雑なプログラムであるタスク</a:t>
            </a:r>
            <a:r>
              <a:rPr kumimoji="1" lang="en-US" altLang="ja-JP" dirty="0" smtClean="0"/>
              <a:t>3</a:t>
            </a:r>
            <a:r>
              <a:rPr kumimoji="1" lang="ja-JP" altLang="en-US" dirty="0" smtClean="0"/>
              <a:t>については、若干差があり、</a:t>
            </a:r>
            <a:r>
              <a:rPr kumimoji="1" lang="en-US" altLang="ja-JP" dirty="0" err="1" smtClean="0"/>
              <a:t>SuiteRec</a:t>
            </a:r>
            <a:r>
              <a:rPr kumimoji="1" lang="ja-JP" altLang="en-US" dirty="0" smtClean="0"/>
              <a:t>を利用した方が</a:t>
            </a:r>
            <a:r>
              <a:rPr kumimoji="1" lang="en-US" altLang="ja-JP" dirty="0" smtClean="0"/>
              <a:t>10</a:t>
            </a:r>
            <a:r>
              <a:rPr kumimoji="1" lang="ja-JP" altLang="en-US" dirty="0" smtClean="0"/>
              <a:t>％以上カバレッジを向上できることが分かりました。</a:t>
            </a:r>
            <a:endParaRPr kumimoji="1" lang="en-US" altLang="ja-JP" dirty="0" smtClean="0"/>
          </a:p>
          <a:p>
            <a:endParaRPr kumimoji="1" lang="en-US" altLang="ja-JP" dirty="0" smtClean="0"/>
          </a:p>
          <a:p>
            <a:r>
              <a:rPr kumimoji="1" lang="ja-JP" altLang="en-US" dirty="0" smtClean="0"/>
              <a:t>この結果は、分岐が多く複雑なプログラムのテストコードを作成する際に</a:t>
            </a:r>
            <a:r>
              <a:rPr kumimoji="1" lang="en-US" altLang="ja-JP" dirty="0" err="1" smtClean="0"/>
              <a:t>SuiteRec</a:t>
            </a:r>
            <a:r>
              <a:rPr kumimoji="1" lang="ja-JP" altLang="en-US" dirty="0" smtClean="0"/>
              <a:t>は分岐網羅率を向上するのに役立つ可能性があることが分かりました。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26</a:t>
            </a:fld>
            <a:endParaRPr kumimoji="1" lang="ja-JP" altLang="en-US"/>
          </a:p>
        </p:txBody>
      </p:sp>
    </p:spTree>
    <p:extLst>
      <p:ext uri="{BB962C8B-B14F-4D97-AF65-F5344CB8AC3E}">
        <p14:creationId xmlns:p14="http://schemas.microsoft.com/office/powerpoint/2010/main" val="22536147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a:t>
            </a:r>
            <a:r>
              <a:rPr kumimoji="1" lang="en-US" altLang="ja-JP" dirty="0" smtClean="0"/>
              <a:t>RQ2</a:t>
            </a:r>
            <a:r>
              <a:rPr kumimoji="1" lang="ja-JP" altLang="en-US" dirty="0" smtClean="0"/>
              <a:t>は、</a:t>
            </a:r>
            <a:r>
              <a:rPr kumimoji="1" lang="en-US" altLang="ja-JP" dirty="0" err="1" smtClean="0"/>
              <a:t>SuiteRec</a:t>
            </a:r>
            <a:r>
              <a:rPr kumimoji="1" lang="ja-JP" altLang="en-US" dirty="0" smtClean="0"/>
              <a:t>は、開発者のテストコードの作成時間を削減できるか？という質問です。</a:t>
            </a:r>
            <a:endParaRPr kumimoji="1" lang="en-US" altLang="ja-JP" dirty="0" smtClean="0"/>
          </a:p>
          <a:p>
            <a:endParaRPr kumimoji="1" lang="en-US" altLang="ja-JP" dirty="0" smtClean="0"/>
          </a:p>
          <a:p>
            <a:r>
              <a:rPr kumimoji="1" lang="ja-JP" altLang="en-US" dirty="0" smtClean="0"/>
              <a:t>この質問に答えるために、被験者のタスク完了までの時間を比較しました。</a:t>
            </a:r>
            <a:endParaRPr kumimoji="1" lang="en-US" altLang="ja-JP" dirty="0" smtClean="0"/>
          </a:p>
          <a:p>
            <a:endParaRPr kumimoji="1" lang="en-US" altLang="ja-JP" dirty="0" smtClean="0"/>
          </a:p>
          <a:p>
            <a:r>
              <a:rPr kumimoji="1" lang="ja-JP" altLang="en-US" dirty="0" smtClean="0"/>
              <a:t>この図は、各被験者のタスク完了までに費やした時間の分布が示されています。</a:t>
            </a:r>
            <a:endParaRPr kumimoji="1" lang="en-US" altLang="ja-JP" dirty="0" smtClean="0"/>
          </a:p>
          <a:p>
            <a:endParaRPr kumimoji="1" lang="en-US" altLang="ja-JP" dirty="0" smtClean="0"/>
          </a:p>
          <a:p>
            <a:r>
              <a:rPr kumimoji="1" lang="ja-JP" altLang="en-US" dirty="0" smtClean="0"/>
              <a:t>タスク</a:t>
            </a:r>
            <a:r>
              <a:rPr kumimoji="1" lang="en-US" altLang="ja-JP" dirty="0" smtClean="0"/>
              <a:t>1</a:t>
            </a:r>
            <a:r>
              <a:rPr kumimoji="1" lang="ja-JP" altLang="en-US" dirty="0" smtClean="0"/>
              <a:t>と</a:t>
            </a:r>
            <a:r>
              <a:rPr kumimoji="1" lang="en-US" altLang="ja-JP" dirty="0" smtClean="0"/>
              <a:t>3</a:t>
            </a:r>
            <a:r>
              <a:rPr kumimoji="1" lang="ja-JP" altLang="en-US" dirty="0" smtClean="0"/>
              <a:t>を見ると、</a:t>
            </a:r>
            <a:r>
              <a:rPr kumimoji="1" lang="en-US" altLang="ja-JP" dirty="0" err="1" smtClean="0"/>
              <a:t>SuiRec</a:t>
            </a:r>
            <a:r>
              <a:rPr kumimoji="1" lang="ja-JP" altLang="en-US" dirty="0" smtClean="0"/>
              <a:t>を使用した場合、タスク終了までの時間が長いことが分かります。 </a:t>
            </a:r>
            <a:endParaRPr kumimoji="1" lang="en-US" altLang="ja-JP" dirty="0" smtClean="0"/>
          </a:p>
          <a:p>
            <a:endParaRPr kumimoji="1" lang="en-US" altLang="ja-JP" dirty="0" smtClean="0"/>
          </a:p>
          <a:p>
            <a:r>
              <a:rPr kumimoji="1" lang="en-US" altLang="ja-JP" dirty="0" err="1" smtClean="0"/>
              <a:t>SuiteRec</a:t>
            </a:r>
            <a:r>
              <a:rPr kumimoji="1" lang="ja-JP" altLang="en-US" dirty="0" smtClean="0"/>
              <a:t>を使用した場合テスト作成に時間がかかる原因として、推薦される複数のテストコードを理解し、再利用する際に変更する必要があることが考えられます。</a:t>
            </a:r>
            <a:endParaRPr kumimoji="1" lang="en-US" altLang="ja-JP" dirty="0" smtClean="0"/>
          </a:p>
          <a:p>
            <a:endParaRPr kumimoji="1" lang="en-US" altLang="ja-JP" dirty="0" smtClean="0"/>
          </a:p>
          <a:p>
            <a:r>
              <a:rPr kumimoji="1" lang="ja-JP" altLang="en-US" dirty="0" smtClean="0"/>
              <a:t>被験者は、推薦されたテストコードをそのまま再利用することができません。入力コード片と類似コード片の差分に応じてテストコードを書き替える必要があります</a:t>
            </a:r>
            <a:endParaRPr kumimoji="1" lang="en-US" altLang="ja-JP" dirty="0" smtClean="0"/>
          </a:p>
          <a:p>
            <a:endParaRPr kumimoji="1" lang="en-US" altLang="ja-JP" dirty="0" smtClean="0"/>
          </a:p>
          <a:p>
            <a:r>
              <a:rPr kumimoji="1" lang="ja-JP" altLang="en-US" dirty="0" smtClean="0"/>
              <a:t>一方で、タスク</a:t>
            </a:r>
            <a:r>
              <a:rPr kumimoji="1" lang="en-US" altLang="ja-JP" dirty="0" smtClean="0"/>
              <a:t>2</a:t>
            </a:r>
            <a:r>
              <a:rPr kumimoji="1" lang="ja-JP" altLang="en-US" dirty="0" smtClean="0"/>
              <a:t>については、</a:t>
            </a:r>
            <a:r>
              <a:rPr kumimoji="1" lang="en-US" altLang="ja-JP" dirty="0" err="1" smtClean="0"/>
              <a:t>SuiteRec</a:t>
            </a:r>
            <a:r>
              <a:rPr kumimoji="1" lang="ja-JP" altLang="en-US" dirty="0" smtClean="0"/>
              <a:t>を使用した方がタスク完了時間が短いことが分かる。我々は、提出されたテストコードを調査したところ、カバレッジに差はないものの</a:t>
            </a:r>
            <a:r>
              <a:rPr kumimoji="1" lang="en-US" altLang="ja-JP" dirty="0" err="1" smtClean="0"/>
              <a:t>SuiteRec</a:t>
            </a:r>
            <a:r>
              <a:rPr kumimoji="1" lang="ja-JP" altLang="en-US" dirty="0" smtClean="0"/>
              <a:t>を使用しない場合は、テスト項目の重複が多いことが分かりました。</a:t>
            </a:r>
            <a:endParaRPr kumimoji="1" lang="en-US" altLang="ja-JP" dirty="0" smtClean="0"/>
          </a:p>
          <a:p>
            <a:endParaRPr kumimoji="1" lang="en-US" altLang="ja-JP" dirty="0" smtClean="0"/>
          </a:p>
          <a:p>
            <a:r>
              <a:rPr kumimoji="1" lang="ja-JP" altLang="en-US" dirty="0" smtClean="0"/>
              <a:t>この結果から、</a:t>
            </a:r>
            <a:r>
              <a:rPr kumimoji="1" lang="en-US" altLang="ja-JP" dirty="0" err="1" smtClean="0"/>
              <a:t>SuiteRec</a:t>
            </a:r>
            <a:r>
              <a:rPr kumimoji="1" lang="ja-JP" altLang="en-US" dirty="0" smtClean="0"/>
              <a:t>を利用は、被験者が無駄なテストコードを作成するのを防ぎ、短期間でのテストコード作成を支援できる場合もあることが分かった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27</a:t>
            </a:fld>
            <a:endParaRPr kumimoji="1" lang="ja-JP" altLang="en-US"/>
          </a:p>
        </p:txBody>
      </p:sp>
    </p:spTree>
    <p:extLst>
      <p:ext uri="{BB962C8B-B14F-4D97-AF65-F5344CB8AC3E}">
        <p14:creationId xmlns:p14="http://schemas.microsoft.com/office/powerpoint/2010/main" val="22567013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RQ3</a:t>
            </a:r>
            <a:r>
              <a:rPr kumimoji="1" lang="ja-JP" altLang="en-US" dirty="0" smtClean="0"/>
              <a:t>は、</a:t>
            </a:r>
            <a:r>
              <a:rPr kumimoji="1" lang="en-US" altLang="ja-JP" dirty="0" err="1" smtClean="0"/>
              <a:t>SuiteRec</a:t>
            </a:r>
            <a:r>
              <a:rPr kumimoji="1" lang="ja-JP" altLang="en-US" dirty="0" smtClean="0"/>
              <a:t>は、テストスメルの数が少ないテストコードの作成を支援できるか？という質問です。</a:t>
            </a:r>
            <a:endParaRPr kumimoji="1" lang="en-US" altLang="ja-JP" dirty="0" smtClean="0"/>
          </a:p>
          <a:p>
            <a:endParaRPr kumimoji="1" lang="en-US" altLang="ja-JP" dirty="0" smtClean="0"/>
          </a:p>
          <a:p>
            <a:r>
              <a:rPr kumimoji="1" lang="ja-JP" altLang="en-US" dirty="0" smtClean="0"/>
              <a:t>この質問に答えるために、被験者が作成したテストコード内に含まれていたテストスメルの数を比較しました。</a:t>
            </a:r>
            <a:endParaRPr kumimoji="1" lang="en-US" altLang="ja-JP" dirty="0" smtClean="0"/>
          </a:p>
          <a:p>
            <a:endParaRPr kumimoji="1" lang="en-US" altLang="ja-JP" dirty="0" smtClean="0"/>
          </a:p>
          <a:p>
            <a:r>
              <a:rPr kumimoji="1" lang="ja-JP" altLang="en-US" dirty="0" smtClean="0"/>
              <a:t>この図は、各タスクごとのテストコード内に含まれていたテストスメルの合計数を示しています。</a:t>
            </a:r>
            <a:endParaRPr kumimoji="1" lang="en-US" altLang="ja-JP" dirty="0" smtClean="0"/>
          </a:p>
          <a:p>
            <a:endParaRPr kumimoji="1" lang="en-US" altLang="ja-JP" dirty="0" smtClean="0"/>
          </a:p>
          <a:p>
            <a:r>
              <a:rPr kumimoji="1" lang="ja-JP" altLang="en-US" dirty="0" smtClean="0"/>
              <a:t>この図からわかるようにすべてのタスクにおいて、</a:t>
            </a:r>
            <a:r>
              <a:rPr kumimoji="1" lang="en-US" altLang="ja-JP" dirty="0" err="1" smtClean="0"/>
              <a:t>SuiteRec</a:t>
            </a:r>
            <a:r>
              <a:rPr kumimoji="1" lang="ja-JP" altLang="en-US" dirty="0" smtClean="0"/>
              <a:t>を使用した場合とそうでない場合で検出されたテストスメルの数が少ないことが分かります</a:t>
            </a:r>
            <a:endParaRPr kumimoji="1" lang="en-US" altLang="ja-JP" dirty="0" smtClean="0"/>
          </a:p>
          <a:p>
            <a:endParaRPr kumimoji="1" lang="en-US" altLang="ja-JP" dirty="0" smtClean="0"/>
          </a:p>
          <a:p>
            <a:r>
              <a:rPr kumimoji="1" lang="ja-JP" altLang="en-US" dirty="0" smtClean="0"/>
              <a:t>これは、</a:t>
            </a:r>
            <a:r>
              <a:rPr kumimoji="1" lang="en-US" altLang="ja-JP" dirty="0" err="1" smtClean="0"/>
              <a:t>SuiteRec</a:t>
            </a:r>
            <a:r>
              <a:rPr kumimoji="1" lang="ja-JP" altLang="en-US" dirty="0" smtClean="0"/>
              <a:t>によって推薦されたテストコードの品質が高く、被験者はそれを再利用することで品質を維持したままテストコードを作成した可能性があります。</a:t>
            </a:r>
            <a:endParaRPr kumimoji="1" lang="en-US" altLang="ja-JP" dirty="0" smtClean="0"/>
          </a:p>
          <a:p>
            <a:endParaRPr kumimoji="1" lang="en-US" altLang="ja-JP" dirty="0" smtClean="0"/>
          </a:p>
          <a:p>
            <a:r>
              <a:rPr kumimoji="1" lang="ja-JP" altLang="en-US" dirty="0" smtClean="0"/>
              <a:t>また、</a:t>
            </a:r>
            <a:r>
              <a:rPr kumimoji="1" lang="en-US" altLang="ja-JP" dirty="0" err="1" smtClean="0"/>
              <a:t>SuiteRec</a:t>
            </a:r>
            <a:r>
              <a:rPr kumimoji="1" lang="ja-JP" altLang="en-US" dirty="0" smtClean="0"/>
              <a:t>のインターフェスで、推薦されるテストコードに含まれているテストスメルの情報を提示することで、その情報に基づいてテストコードを書き替えることができ、品質の高いテストコードを作成した可能性があります。</a:t>
            </a:r>
            <a:endParaRPr kumimoji="1" lang="en-US" altLang="ja-JP" dirty="0" smtClean="0"/>
          </a:p>
          <a:p>
            <a:endParaRPr kumimoji="1" lang="en-US" altLang="ja-JP" dirty="0" smtClean="0"/>
          </a:p>
          <a:p>
            <a:r>
              <a:rPr kumimoji="1" lang="ja-JP" altLang="en-US" dirty="0" smtClean="0"/>
              <a:t>一方で、</a:t>
            </a:r>
            <a:r>
              <a:rPr kumimoji="1" lang="en-US" altLang="ja-JP" dirty="0" err="1" smtClean="0"/>
              <a:t>SuiteRec</a:t>
            </a:r>
            <a:r>
              <a:rPr kumimoji="1" lang="ja-JP" altLang="en-US" dirty="0" smtClean="0"/>
              <a:t>を使用しない場合は、使用した場合と比べて、作成したテストコードに全体として</a:t>
            </a:r>
            <a:r>
              <a:rPr kumimoji="1" lang="en-US" altLang="ja-JP" dirty="0" smtClean="0"/>
              <a:t>5</a:t>
            </a:r>
            <a:r>
              <a:rPr kumimoji="1" lang="ja-JP" altLang="en-US" dirty="0" smtClean="0"/>
              <a:t>倍以上テストスメル含んでいました。この中でも多く含まれていたテストスメルとしてこちらの</a:t>
            </a:r>
            <a:r>
              <a:rPr kumimoji="1" lang="en-US" altLang="ja-JP" dirty="0" smtClean="0"/>
              <a:t>3</a:t>
            </a:r>
            <a:r>
              <a:rPr kumimoji="1" lang="ja-JP" altLang="en-US" dirty="0" err="1" smtClean="0"/>
              <a:t>つの</a:t>
            </a:r>
            <a:r>
              <a:rPr kumimoji="1" lang="ja-JP" altLang="en-US" dirty="0" smtClean="0"/>
              <a:t>テストスメルが挙げられます。実際に既存研究でも、これらのテストスメルが既存プロジェクトで多く検出されていることが報告されています。</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28</a:t>
            </a:fld>
            <a:endParaRPr kumimoji="1" lang="ja-JP" altLang="en-US"/>
          </a:p>
        </p:txBody>
      </p:sp>
    </p:spTree>
    <p:extLst>
      <p:ext uri="{BB962C8B-B14F-4D97-AF65-F5344CB8AC3E}">
        <p14:creationId xmlns:p14="http://schemas.microsoft.com/office/powerpoint/2010/main" val="2690978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RQ4</a:t>
            </a:r>
            <a:r>
              <a:rPr kumimoji="1" lang="ja-JP" altLang="en-US" dirty="0" smtClean="0"/>
              <a:t>は、</a:t>
            </a:r>
            <a:r>
              <a:rPr kumimoji="1" lang="en-US" altLang="ja-JP" dirty="0" err="1" smtClean="0"/>
              <a:t>SuiteRec</a:t>
            </a:r>
            <a:r>
              <a:rPr kumimoji="1" lang="ja-JP" altLang="en-US" dirty="0" smtClean="0"/>
              <a:t>の利用は、開発者のテストコード作成タスクの認識にどう影響するかという質問です。</a:t>
            </a:r>
            <a:endParaRPr kumimoji="1" lang="en-US" altLang="ja-JP" dirty="0" smtClean="0"/>
          </a:p>
          <a:p>
            <a:endParaRPr kumimoji="1" lang="en-US" altLang="ja-JP" dirty="0" smtClean="0"/>
          </a:p>
          <a:p>
            <a:r>
              <a:rPr kumimoji="1" lang="ja-JP" altLang="en-US" dirty="0" smtClean="0"/>
              <a:t>この質問に答えるために、評価実験の後、被験者に対して実験タスクに関するアンケートを実施しました。</a:t>
            </a:r>
            <a:endParaRPr kumimoji="1" lang="en-US" altLang="ja-JP" dirty="0" smtClean="0"/>
          </a:p>
          <a:p>
            <a:endParaRPr kumimoji="1" lang="en-US" altLang="ja-JP" dirty="0" smtClean="0"/>
          </a:p>
          <a:p>
            <a:r>
              <a:rPr kumimoji="1" lang="ja-JP" altLang="en-US" dirty="0" smtClean="0"/>
              <a:t>こちらがそのアンケート項目になります。被験者はこれらの質問に対して</a:t>
            </a:r>
            <a:r>
              <a:rPr kumimoji="1" lang="en-US" altLang="ja-JP" dirty="0" smtClean="0"/>
              <a:t>5</a:t>
            </a:r>
            <a:r>
              <a:rPr kumimoji="1" lang="ja-JP" altLang="en-US" dirty="0" smtClean="0"/>
              <a:t>段階で評価してもらいました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29</a:t>
            </a:fld>
            <a:endParaRPr kumimoji="1" lang="ja-JP" altLang="en-US"/>
          </a:p>
        </p:txBody>
      </p:sp>
    </p:spTree>
    <p:extLst>
      <p:ext uri="{BB962C8B-B14F-4D97-AF65-F5344CB8AC3E}">
        <p14:creationId xmlns:p14="http://schemas.microsoft.com/office/powerpoint/2010/main" val="15850866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こちらがアンケートの結果になります。</a:t>
            </a:r>
            <a:endParaRPr kumimoji="1" lang="en-US" altLang="ja-JP" dirty="0" smtClean="0"/>
          </a:p>
          <a:p>
            <a:endParaRPr kumimoji="1" lang="en-US" altLang="ja-JP" dirty="0" smtClean="0"/>
          </a:p>
          <a:p>
            <a:r>
              <a:rPr kumimoji="1" lang="en-US" altLang="ja-JP" dirty="0" smtClean="0"/>
              <a:t>1</a:t>
            </a:r>
            <a:r>
              <a:rPr kumimoji="1" lang="ja-JP" altLang="en-US" dirty="0" err="1" smtClean="0"/>
              <a:t>つの</a:t>
            </a:r>
            <a:r>
              <a:rPr kumimoji="1" lang="ja-JP" altLang="en-US" dirty="0" smtClean="0"/>
              <a:t>項目はテストコードの作成は簡単でした。という項目です。これに対して</a:t>
            </a:r>
            <a:r>
              <a:rPr kumimoji="1" lang="en-US" altLang="ja-JP" dirty="0" err="1" smtClean="0"/>
              <a:t>SuiteRec</a:t>
            </a:r>
            <a:r>
              <a:rPr kumimoji="1" lang="ja-JP" altLang="en-US" dirty="0" smtClean="0"/>
              <a:t>を利用した場合、多くの被験者がポジティブな意見を回答しました。</a:t>
            </a:r>
            <a:endParaRPr kumimoji="1" lang="en-US" altLang="ja-JP" dirty="0" smtClean="0"/>
          </a:p>
          <a:p>
            <a:endParaRPr kumimoji="1" lang="en-US" altLang="ja-JP" dirty="0" smtClean="0"/>
          </a:p>
          <a:p>
            <a:r>
              <a:rPr kumimoji="1" lang="ja-JP" altLang="en-US" dirty="0" smtClean="0"/>
              <a:t>この結果、</a:t>
            </a:r>
            <a:r>
              <a:rPr kumimoji="1" lang="en-US" altLang="ja-JP" dirty="0" err="1" smtClean="0"/>
              <a:t>SuiteRec</a:t>
            </a:r>
            <a:r>
              <a:rPr kumimoji="1" lang="ja-JP" altLang="en-US" dirty="0" smtClean="0"/>
              <a:t>によって推薦されたテストコードがテスト項目を考える上でヒントとなり、テスト作成作業が容易に感じた可能性があります。</a:t>
            </a:r>
            <a:endParaRPr kumimoji="1" lang="en-US" altLang="ja-JP" dirty="0" smtClean="0"/>
          </a:p>
          <a:p>
            <a:endParaRPr kumimoji="1" lang="en-US" altLang="ja-JP" dirty="0" smtClean="0"/>
          </a:p>
          <a:p>
            <a:r>
              <a:rPr kumimoji="1" lang="ja-JP" altLang="en-US" dirty="0" smtClean="0"/>
              <a:t>また、アンケート項目</a:t>
            </a:r>
            <a:r>
              <a:rPr kumimoji="1" lang="en-US" altLang="ja-JP" dirty="0" smtClean="0"/>
              <a:t>2,3</a:t>
            </a:r>
            <a:r>
              <a:rPr kumimoji="1" lang="ja-JP" altLang="en-US" dirty="0" smtClean="0"/>
              <a:t>から</a:t>
            </a:r>
            <a:r>
              <a:rPr kumimoji="1" lang="en-US" altLang="ja-JP" dirty="0" err="1" smtClean="0"/>
              <a:t>SuiteRec</a:t>
            </a:r>
            <a:r>
              <a:rPr kumimoji="1" lang="ja-JP" altLang="en-US" dirty="0" smtClean="0"/>
              <a:t>を使用した場合、被験者は作成したテストコードのカバレッジと品質に自信が持てることが分かりました。</a:t>
            </a:r>
            <a:endParaRPr kumimoji="1" lang="en-US" altLang="ja-JP" dirty="0" smtClean="0"/>
          </a:p>
          <a:p>
            <a:endParaRPr kumimoji="1" lang="en-US" altLang="ja-JP" dirty="0" smtClean="0"/>
          </a:p>
          <a:p>
            <a:r>
              <a:rPr kumimoji="1" lang="ja-JP" altLang="en-US" dirty="0" smtClean="0"/>
              <a:t>開発者は、自分の作成したテストコードに責任を持ち、不安なくソフトウェアをユーザに提供することはソフトウェアテストの目的の</a:t>
            </a:r>
            <a:r>
              <a:rPr kumimoji="1" lang="en-US" altLang="ja-JP" dirty="0" smtClean="0"/>
              <a:t>1</a:t>
            </a:r>
            <a:r>
              <a:rPr kumimoji="1" lang="ja-JP" altLang="en-US" dirty="0" smtClean="0"/>
              <a:t>つなので、この結果は重要です。</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30</a:t>
            </a:fld>
            <a:endParaRPr kumimoji="1" lang="ja-JP" altLang="en-US"/>
          </a:p>
        </p:txBody>
      </p:sp>
    </p:spTree>
    <p:extLst>
      <p:ext uri="{BB962C8B-B14F-4D97-AF65-F5344CB8AC3E}">
        <p14:creationId xmlns:p14="http://schemas.microsoft.com/office/powerpoint/2010/main" val="27379592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こちらがアンケートの結果になります。</a:t>
            </a:r>
            <a:endParaRPr kumimoji="1" lang="en-US" altLang="ja-JP" dirty="0" smtClean="0"/>
          </a:p>
          <a:p>
            <a:endParaRPr kumimoji="1" lang="en-US" altLang="ja-JP" dirty="0" smtClean="0"/>
          </a:p>
          <a:p>
            <a:r>
              <a:rPr kumimoji="1" lang="en-US" altLang="ja-JP" dirty="0" smtClean="0"/>
              <a:t>1</a:t>
            </a:r>
            <a:r>
              <a:rPr kumimoji="1" lang="ja-JP" altLang="en-US" dirty="0" err="1" smtClean="0"/>
              <a:t>つの</a:t>
            </a:r>
            <a:r>
              <a:rPr kumimoji="1" lang="ja-JP" altLang="en-US" dirty="0" smtClean="0"/>
              <a:t>項目はテストコードの作成は簡単でした。という項目です。これに対して</a:t>
            </a:r>
            <a:r>
              <a:rPr kumimoji="1" lang="en-US" altLang="ja-JP" dirty="0" err="1" smtClean="0"/>
              <a:t>SuiteRec</a:t>
            </a:r>
            <a:r>
              <a:rPr kumimoji="1" lang="ja-JP" altLang="en-US" dirty="0" smtClean="0"/>
              <a:t>を利用した場合、多くの被験者がポジティブな意見を回答しました。</a:t>
            </a:r>
            <a:endParaRPr kumimoji="1" lang="en-US" altLang="ja-JP" dirty="0" smtClean="0"/>
          </a:p>
          <a:p>
            <a:endParaRPr kumimoji="1" lang="en-US" altLang="ja-JP" dirty="0" smtClean="0"/>
          </a:p>
          <a:p>
            <a:r>
              <a:rPr kumimoji="1" lang="ja-JP" altLang="en-US" dirty="0" smtClean="0"/>
              <a:t>この結果、</a:t>
            </a:r>
            <a:r>
              <a:rPr kumimoji="1" lang="en-US" altLang="ja-JP" dirty="0" err="1" smtClean="0"/>
              <a:t>SuiteRec</a:t>
            </a:r>
            <a:r>
              <a:rPr kumimoji="1" lang="ja-JP" altLang="en-US" dirty="0" smtClean="0"/>
              <a:t>によって推薦されたテストコードがテスト項目を考える上でヒントとなり、テスト作成作業が容易に感じた可能性があります。</a:t>
            </a:r>
            <a:endParaRPr kumimoji="1" lang="en-US" altLang="ja-JP" dirty="0" smtClean="0"/>
          </a:p>
          <a:p>
            <a:endParaRPr kumimoji="1" lang="en-US" altLang="ja-JP" dirty="0" smtClean="0"/>
          </a:p>
          <a:p>
            <a:r>
              <a:rPr kumimoji="1" lang="ja-JP" altLang="en-US" dirty="0" smtClean="0"/>
              <a:t>また、アンケート項目</a:t>
            </a:r>
            <a:r>
              <a:rPr kumimoji="1" lang="en-US" altLang="ja-JP" dirty="0" smtClean="0"/>
              <a:t>2,3</a:t>
            </a:r>
            <a:r>
              <a:rPr kumimoji="1" lang="ja-JP" altLang="en-US" dirty="0" smtClean="0"/>
              <a:t>から</a:t>
            </a:r>
            <a:r>
              <a:rPr kumimoji="1" lang="en-US" altLang="ja-JP" dirty="0" err="1" smtClean="0"/>
              <a:t>SuiteRec</a:t>
            </a:r>
            <a:r>
              <a:rPr kumimoji="1" lang="ja-JP" altLang="en-US" dirty="0" smtClean="0"/>
              <a:t>を使用した場合、被験者は作成したテストコードのカバレッジと品質に自信が持てることが分かりました。</a:t>
            </a:r>
            <a:endParaRPr kumimoji="1" lang="en-US" altLang="ja-JP" dirty="0" smtClean="0"/>
          </a:p>
          <a:p>
            <a:endParaRPr kumimoji="1" lang="en-US" altLang="ja-JP" dirty="0" smtClean="0"/>
          </a:p>
          <a:p>
            <a:r>
              <a:rPr kumimoji="1" lang="ja-JP" altLang="en-US" dirty="0" smtClean="0"/>
              <a:t>開発者は、自分の作成したテストコードに責任を持ち、不安なくソフトウェアをユーザに提供することはソフトウェアテストの目的の</a:t>
            </a:r>
            <a:r>
              <a:rPr kumimoji="1" lang="en-US" altLang="ja-JP" dirty="0" smtClean="0"/>
              <a:t>1</a:t>
            </a:r>
            <a:r>
              <a:rPr kumimoji="1" lang="ja-JP" altLang="en-US" dirty="0" smtClean="0"/>
              <a:t>つなので、この結果は重要です。</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31</a:t>
            </a:fld>
            <a:endParaRPr kumimoji="1" lang="ja-JP" altLang="en-US"/>
          </a:p>
        </p:txBody>
      </p:sp>
    </p:spTree>
    <p:extLst>
      <p:ext uri="{BB962C8B-B14F-4D97-AF65-F5344CB8AC3E}">
        <p14:creationId xmlns:p14="http://schemas.microsoft.com/office/powerpoint/2010/main" val="42576514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最後に、まとめと今後の課題です。</a:t>
            </a:r>
            <a:endParaRPr kumimoji="1" lang="en-US" altLang="ja-JP" dirty="0" smtClean="0"/>
          </a:p>
          <a:p>
            <a:endParaRPr kumimoji="1" lang="en-US" altLang="ja-JP" dirty="0" smtClean="0"/>
          </a:p>
          <a:p>
            <a:r>
              <a:rPr kumimoji="1" lang="ja-JP" altLang="en-US" dirty="0" smtClean="0"/>
              <a:t>本研究では、類似コード検出技術を用いて、既存の高品質のテストコードを推薦するツールを提案しました。</a:t>
            </a:r>
            <a:endParaRPr kumimoji="1" lang="en-US" altLang="ja-JP" dirty="0" smtClean="0"/>
          </a:p>
          <a:p>
            <a:endParaRPr kumimoji="1" lang="en-US" altLang="ja-JP" dirty="0" smtClean="0"/>
          </a:p>
          <a:p>
            <a:r>
              <a:rPr kumimoji="1" lang="ja-JP" altLang="en-US" dirty="0" smtClean="0"/>
              <a:t>そして、提案ツールの有用性を定量的および定性的に評価しました。</a:t>
            </a:r>
            <a:endParaRPr kumimoji="1" lang="en-US" altLang="ja-JP" dirty="0" smtClean="0"/>
          </a:p>
          <a:p>
            <a:endParaRPr kumimoji="1" lang="en-US" altLang="ja-JP" dirty="0" smtClean="0"/>
          </a:p>
          <a:p>
            <a:r>
              <a:rPr kumimoji="1" lang="ja-JP" altLang="en-US" dirty="0" smtClean="0"/>
              <a:t>今後の課題として、以下の</a:t>
            </a:r>
            <a:r>
              <a:rPr kumimoji="1" lang="en-US" altLang="ja-JP" dirty="0" smtClean="0"/>
              <a:t>3</a:t>
            </a:r>
            <a:r>
              <a:rPr kumimoji="1" lang="ja-JP" altLang="en-US" dirty="0" smtClean="0"/>
              <a:t>つが挙げられます</a:t>
            </a:r>
            <a:endParaRPr kumimoji="1" lang="en-US" altLang="ja-JP" dirty="0" smtClean="0"/>
          </a:p>
          <a:p>
            <a:endParaRPr kumimoji="1" lang="en-US" altLang="ja-JP" dirty="0" smtClean="0"/>
          </a:p>
          <a:p>
            <a:r>
              <a:rPr kumimoji="1" lang="en-US" altLang="ja-JP" dirty="0" smtClean="0"/>
              <a:t>1</a:t>
            </a:r>
            <a:r>
              <a:rPr kumimoji="1" lang="ja-JP" altLang="en-US" dirty="0" smtClean="0"/>
              <a:t>つ目は、提案ツールのより実用的な利用に備えてツールを改善していく必要があることです。具体的には、自動編集機能などを考えています。</a:t>
            </a:r>
            <a:endParaRPr kumimoji="1" lang="en-US" altLang="ja-JP" dirty="0" smtClean="0"/>
          </a:p>
          <a:p>
            <a:endParaRPr kumimoji="1" lang="en-US" altLang="ja-JP" dirty="0" smtClean="0"/>
          </a:p>
          <a:p>
            <a:r>
              <a:rPr kumimoji="1" lang="ja-JP" altLang="en-US" dirty="0" smtClean="0"/>
              <a:t>次に、提案ツールの有意性を検討するには被験者数を増やした更なる実験が必要です。</a:t>
            </a:r>
            <a:endParaRPr kumimoji="1" lang="en-US" altLang="ja-JP" dirty="0" smtClean="0"/>
          </a:p>
          <a:p>
            <a:endParaRPr kumimoji="1" lang="en-US" altLang="ja-JP" dirty="0" smtClean="0"/>
          </a:p>
          <a:p>
            <a:r>
              <a:rPr kumimoji="1" lang="ja-JP" altLang="en-US" dirty="0" smtClean="0"/>
              <a:t>最後に、提案ツールでは類似コード検出ツールとして</a:t>
            </a:r>
            <a:r>
              <a:rPr kumimoji="1" lang="en-US" altLang="ja-JP" dirty="0" smtClean="0"/>
              <a:t>NiCad</a:t>
            </a:r>
            <a:r>
              <a:rPr kumimoji="1" lang="ja-JP" altLang="en-US" dirty="0" smtClean="0"/>
              <a:t>を使用しましたが、今後他のツールにも対応するようにツール拡張することを考えています</a:t>
            </a:r>
            <a:endParaRPr kumimoji="1" lang="en-US" altLang="ja-JP" dirty="0" smtClean="0"/>
          </a:p>
          <a:p>
            <a:endParaRPr kumimoji="1" lang="en-US" altLang="ja-JP" dirty="0" smtClean="0"/>
          </a:p>
          <a:p>
            <a:r>
              <a:rPr kumimoji="1" lang="ja-JP" altLang="en-US" dirty="0" smtClean="0"/>
              <a:t>以上で発表を終わります。どうもありがとうございました。</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32</a:t>
            </a:fld>
            <a:endParaRPr kumimoji="1" lang="ja-JP" altLang="en-US"/>
          </a:p>
        </p:txBody>
      </p:sp>
    </p:spTree>
    <p:extLst>
      <p:ext uri="{BB962C8B-B14F-4D97-AF65-F5344CB8AC3E}">
        <p14:creationId xmlns:p14="http://schemas.microsoft.com/office/powerpoint/2010/main" val="24840512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33</a:t>
            </a:fld>
            <a:endParaRPr kumimoji="1" lang="ja-JP" altLang="en-US"/>
          </a:p>
        </p:txBody>
      </p:sp>
    </p:spTree>
    <p:extLst>
      <p:ext uri="{BB962C8B-B14F-4D97-AF65-F5344CB8AC3E}">
        <p14:creationId xmlns:p14="http://schemas.microsoft.com/office/powerpoint/2010/main" val="15025471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40</a:t>
            </a:fld>
            <a:endParaRPr kumimoji="1" lang="ja-JP" altLang="en-US"/>
          </a:p>
        </p:txBody>
      </p:sp>
    </p:spTree>
    <p:extLst>
      <p:ext uri="{BB962C8B-B14F-4D97-AF65-F5344CB8AC3E}">
        <p14:creationId xmlns:p14="http://schemas.microsoft.com/office/powerpoint/2010/main" val="226685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そのため、テスト工程を支援するために、現在までにこのように様々なテストコード自動生成ツールが提案されてきました。</a:t>
            </a:r>
            <a:endParaRPr kumimoji="1" lang="en-US" altLang="ja-JP" dirty="0" smtClean="0"/>
          </a:p>
          <a:p>
            <a:endParaRPr kumimoji="1" lang="en-US" altLang="ja-JP" dirty="0" smtClean="0"/>
          </a:p>
          <a:p>
            <a:r>
              <a:rPr kumimoji="1" lang="ja-JP" altLang="en-US" dirty="0" smtClean="0"/>
              <a:t>この中でも、</a:t>
            </a:r>
            <a:r>
              <a:rPr kumimoji="1" lang="en-US" altLang="ja-JP" dirty="0" err="1" smtClean="0"/>
              <a:t>EvoSuite</a:t>
            </a:r>
            <a:r>
              <a:rPr kumimoji="1" lang="ja-JP" altLang="en-US" dirty="0" smtClean="0"/>
              <a:t>は単体テスト自動生成における最先端のツールで、現在では</a:t>
            </a:r>
            <a:r>
              <a:rPr kumimoji="1" lang="en-US" altLang="ja-JP" dirty="0" err="1" smtClean="0"/>
              <a:t>EvoSuite</a:t>
            </a:r>
            <a:r>
              <a:rPr kumimoji="1" lang="ja-JP" altLang="en-US" dirty="0" smtClean="0"/>
              <a:t>をベースとした多くの研究がされています。</a:t>
            </a:r>
            <a:endParaRPr kumimoji="1" lang="en-US" altLang="ja-JP" dirty="0" smtClean="0"/>
          </a:p>
          <a:p>
            <a:endParaRPr kumimoji="1" lang="en-US" altLang="ja-JP" dirty="0" smtClean="0"/>
          </a:p>
          <a:p>
            <a:r>
              <a:rPr kumimoji="1" lang="ja-JP" altLang="en-US" dirty="0" smtClean="0"/>
              <a:t>これらの既存の自動生成ツールを利用することで、開発者のテスト作成コストを削減し、短期間でテストコードを作成することができます。</a:t>
            </a:r>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3</a:t>
            </a:fld>
            <a:endParaRPr kumimoji="1" lang="ja-JP" altLang="en-US"/>
          </a:p>
        </p:txBody>
      </p:sp>
    </p:spTree>
    <p:extLst>
      <p:ext uri="{BB962C8B-B14F-4D97-AF65-F5344CB8AC3E}">
        <p14:creationId xmlns:p14="http://schemas.microsoft.com/office/powerpoint/2010/main" val="11344560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RQ4</a:t>
            </a:r>
            <a:r>
              <a:rPr kumimoji="1" lang="ja-JP" altLang="en-US" dirty="0" smtClean="0"/>
              <a:t>は、</a:t>
            </a:r>
            <a:r>
              <a:rPr kumimoji="1" lang="en-US" altLang="ja-JP" dirty="0" err="1" smtClean="0"/>
              <a:t>SuiteRec</a:t>
            </a:r>
            <a:r>
              <a:rPr kumimoji="1" lang="ja-JP" altLang="en-US" dirty="0" smtClean="0"/>
              <a:t>の利用は、開発者のテストコード作成タスクの認識にどう影響するかという質問です。</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43</a:t>
            </a:fld>
            <a:endParaRPr kumimoji="1" lang="ja-JP" altLang="en-US"/>
          </a:p>
        </p:txBody>
      </p:sp>
    </p:spTree>
    <p:extLst>
      <p:ext uri="{BB962C8B-B14F-4D97-AF65-F5344CB8AC3E}">
        <p14:creationId xmlns:p14="http://schemas.microsoft.com/office/powerpoint/2010/main" val="42112711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はじめに本研究で取り組んできた内容について簡単に紹介したいと思います</a:t>
            </a:r>
            <a:endParaRPr kumimoji="1" lang="en-US" altLang="ja-JP" dirty="0" smtClean="0"/>
          </a:p>
          <a:p>
            <a:endParaRPr kumimoji="1" lang="en-US" altLang="ja-JP" dirty="0" smtClean="0"/>
          </a:p>
          <a:p>
            <a:r>
              <a:rPr kumimoji="1" lang="ja-JP" altLang="en-US" dirty="0" smtClean="0"/>
              <a:t>まず、はじめにソフトウェア開発におけるテスト工程を支援する</a:t>
            </a:r>
            <a:r>
              <a:rPr kumimoji="1" lang="ja-JP" altLang="en-US" smtClean="0"/>
              <a:t>ために</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44</a:t>
            </a:fld>
            <a:endParaRPr kumimoji="1" lang="ja-JP" altLang="en-US"/>
          </a:p>
        </p:txBody>
      </p:sp>
    </p:spTree>
    <p:extLst>
      <p:ext uri="{BB962C8B-B14F-4D97-AF65-F5344CB8AC3E}">
        <p14:creationId xmlns:p14="http://schemas.microsoft.com/office/powerpoint/2010/main" val="13956266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はじめに本研究で取り組んできた内容について簡単に紹介したいと思います</a:t>
            </a:r>
            <a:endParaRPr kumimoji="1" lang="en-US" altLang="ja-JP" dirty="0" smtClean="0"/>
          </a:p>
          <a:p>
            <a:endParaRPr kumimoji="1" lang="en-US" altLang="ja-JP" dirty="0" smtClean="0"/>
          </a:p>
          <a:p>
            <a:r>
              <a:rPr kumimoji="1" lang="ja-JP" altLang="en-US" dirty="0" smtClean="0"/>
              <a:t>まず、はじめにソフトウェア開発におけるテスト工程を支援する</a:t>
            </a:r>
            <a:r>
              <a:rPr kumimoji="1" lang="ja-JP" altLang="en-US" smtClean="0"/>
              <a:t>ために</a:t>
            </a:r>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45</a:t>
            </a:fld>
            <a:endParaRPr kumimoji="1" lang="ja-JP" altLang="en-US"/>
          </a:p>
        </p:txBody>
      </p:sp>
    </p:spTree>
    <p:extLst>
      <p:ext uri="{BB962C8B-B14F-4D97-AF65-F5344CB8AC3E}">
        <p14:creationId xmlns:p14="http://schemas.microsoft.com/office/powerpoint/2010/main" val="3526975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a:t>
            </a:r>
            <a:r>
              <a:rPr kumimoji="1" lang="ja-JP" altLang="en-US" dirty="0" smtClean="0"/>
              <a:t>，自動生成</a:t>
            </a:r>
            <a:r>
              <a:rPr kumimoji="1" lang="ja-JP" altLang="en-US" dirty="0" smtClean="0"/>
              <a:t>されたテストコードは</a:t>
            </a:r>
            <a:r>
              <a:rPr kumimoji="1" lang="ja-JP" altLang="en-US" dirty="0" smtClean="0"/>
              <a:t>，開発者の保守</a:t>
            </a:r>
            <a:r>
              <a:rPr kumimoji="1" lang="ja-JP" altLang="en-US" dirty="0" smtClean="0"/>
              <a:t>作業を困難にするといった課題があります．</a:t>
            </a:r>
          </a:p>
          <a:p>
            <a:endParaRPr kumimoji="1" lang="ja-JP" altLang="en-US" dirty="0" smtClean="0"/>
          </a:p>
          <a:p>
            <a:r>
              <a:rPr kumimoji="1" lang="ja-JP" altLang="en-US" dirty="0" smtClean="0"/>
              <a:t>この主な原因として，・・・ということが挙げられます</a:t>
            </a:r>
            <a:r>
              <a:rPr kumimoji="1" lang="ja-JP" altLang="en-US" dirty="0" smtClean="0"/>
              <a:t>．このような原因から開発者はテストが失敗したときその不具合を特定するのが難しくなります。</a:t>
            </a:r>
            <a:endParaRPr kumimoji="1" lang="ja-JP" altLang="en-US" dirty="0" smtClean="0"/>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r>
              <a:rPr kumimoji="1" lang="ja-JP" altLang="en-US" b="1" dirty="0" smtClean="0"/>
              <a:t>．</a:t>
            </a:r>
            <a:endParaRPr kumimoji="1" lang="en-US" altLang="ja-JP" b="1" dirty="0" smtClean="0"/>
          </a:p>
          <a:p>
            <a:endParaRPr kumimoji="1" lang="en-US" altLang="ja-JP" b="0" dirty="0" smtClean="0"/>
          </a:p>
          <a:p>
            <a:r>
              <a:rPr kumimoji="1" lang="ja-JP" altLang="en-US" dirty="0" smtClean="0"/>
              <a:t>そこで、本研究では、テストコードの保守作業に悪影響を与える指標としてテストスメルに着目します</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4</a:t>
            </a:fld>
            <a:endParaRPr kumimoji="1" lang="ja-JP" altLang="en-US"/>
          </a:p>
        </p:txBody>
      </p:sp>
    </p:spTree>
    <p:extLst>
      <p:ext uri="{BB962C8B-B14F-4D97-AF65-F5344CB8AC3E}">
        <p14:creationId xmlns:p14="http://schemas.microsoft.com/office/powerpoint/2010/main" val="5245801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a:t>
            </a:r>
            <a:r>
              <a:rPr kumimoji="1" lang="ja-JP" altLang="en-US" dirty="0" smtClean="0"/>
              <a:t>で、本研究</a:t>
            </a:r>
            <a:r>
              <a:rPr kumimoji="1" lang="ja-JP" altLang="en-US" dirty="0" smtClean="0"/>
              <a:t>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a:t>
            </a:r>
            <a:r>
              <a:rPr kumimoji="1" lang="ja-JP" altLang="en-US" dirty="0" smtClean="0"/>
              <a:t>は、テストコード</a:t>
            </a:r>
            <a:r>
              <a:rPr kumimoji="1" lang="ja-JP" altLang="en-US" dirty="0" smtClean="0"/>
              <a:t>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a:t>
            </a:r>
            <a:r>
              <a:rPr kumimoji="1" lang="ja-JP" altLang="en-US" dirty="0" smtClean="0"/>
              <a:t>なく、テストコード</a:t>
            </a:r>
            <a:r>
              <a:rPr kumimoji="1" lang="ja-JP" altLang="en-US" dirty="0" smtClean="0"/>
              <a:t>を適切に設計することの重要性</a:t>
            </a:r>
            <a:r>
              <a:rPr kumimoji="1" lang="ja-JP" altLang="en-US" dirty="0" smtClean="0"/>
              <a:t>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5</a:t>
            </a:fld>
            <a:endParaRPr kumimoji="1" lang="ja-JP" altLang="en-US"/>
          </a:p>
        </p:txBody>
      </p:sp>
    </p:spTree>
    <p:extLst>
      <p:ext uri="{BB962C8B-B14F-4D97-AF65-F5344CB8AC3E}">
        <p14:creationId xmlns:p14="http://schemas.microsoft.com/office/powerpoint/2010/main" val="17814734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a:t>
            </a:r>
            <a:r>
              <a:rPr kumimoji="1" lang="ja-JP" altLang="en-US" dirty="0" smtClean="0"/>
              <a:t>，自動生成</a:t>
            </a:r>
            <a:r>
              <a:rPr kumimoji="1" lang="ja-JP" altLang="en-US" dirty="0" smtClean="0"/>
              <a:t>されたテストコードは</a:t>
            </a:r>
            <a:r>
              <a:rPr kumimoji="1" lang="ja-JP" altLang="en-US" dirty="0" smtClean="0"/>
              <a:t>，開発者の保守</a:t>
            </a:r>
            <a:r>
              <a:rPr kumimoji="1" lang="ja-JP" altLang="en-US" dirty="0" smtClean="0"/>
              <a:t>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6</a:t>
            </a:fld>
            <a:endParaRPr kumimoji="1" lang="ja-JP" altLang="en-US"/>
          </a:p>
        </p:txBody>
      </p:sp>
    </p:spTree>
    <p:extLst>
      <p:ext uri="{BB962C8B-B14F-4D97-AF65-F5344CB8AC3E}">
        <p14:creationId xmlns:p14="http://schemas.microsoft.com/office/powerpoint/2010/main" val="3546427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a:t>
            </a:r>
            <a:r>
              <a:rPr kumimoji="1" lang="ja-JP" altLang="en-US" dirty="0" smtClean="0"/>
              <a:t>，自動生成</a:t>
            </a:r>
            <a:r>
              <a:rPr kumimoji="1" lang="ja-JP" altLang="en-US" dirty="0" smtClean="0"/>
              <a:t>されたテストコードは</a:t>
            </a:r>
            <a:r>
              <a:rPr kumimoji="1" lang="ja-JP" altLang="en-US" dirty="0" smtClean="0"/>
              <a:t>，開発者の保守</a:t>
            </a:r>
            <a:r>
              <a:rPr kumimoji="1" lang="ja-JP" altLang="en-US" dirty="0" smtClean="0"/>
              <a:t>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7</a:t>
            </a:fld>
            <a:endParaRPr kumimoji="1" lang="ja-JP" altLang="en-US"/>
          </a:p>
        </p:txBody>
      </p:sp>
    </p:spTree>
    <p:extLst>
      <p:ext uri="{BB962C8B-B14F-4D97-AF65-F5344CB8AC3E}">
        <p14:creationId xmlns:p14="http://schemas.microsoft.com/office/powerpoint/2010/main" val="16124019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a:t>
            </a:r>
            <a:r>
              <a:rPr kumimoji="1" lang="ja-JP" altLang="en-US" dirty="0" smtClean="0"/>
              <a:t>で、本研究</a:t>
            </a:r>
            <a:r>
              <a:rPr kumimoji="1" lang="ja-JP" altLang="en-US" dirty="0" smtClean="0"/>
              <a:t>ではテストコードの品質を定量的に図るためにテストスメルというものに着目しました．</a:t>
            </a:r>
            <a:endParaRPr kumimoji="1" lang="en-US" altLang="ja-JP" dirty="0" smtClean="0"/>
          </a:p>
          <a:p>
            <a:endParaRPr kumimoji="1" lang="en-US" altLang="ja-JP" dirty="0" smtClean="0"/>
          </a:p>
          <a:p>
            <a:r>
              <a:rPr kumimoji="1" lang="ja-JP" altLang="en-US" dirty="0" smtClean="0"/>
              <a:t>テストスメルというのはテストコードの良くない実装を表す指標のことです．要</a:t>
            </a:r>
            <a:r>
              <a:rPr kumimoji="1" lang="ja-JP" altLang="en-US" dirty="0" smtClean="0"/>
              <a:t>は、テストコード</a:t>
            </a:r>
            <a:r>
              <a:rPr kumimoji="1" lang="ja-JP" altLang="en-US" dirty="0" smtClean="0"/>
              <a:t>の設計のアンチパターンですね</a:t>
            </a:r>
            <a:endParaRPr kumimoji="1" lang="en-US" altLang="ja-JP" dirty="0" smtClean="0"/>
          </a:p>
          <a:p>
            <a:endParaRPr kumimoji="1" lang="en-US" altLang="ja-JP" dirty="0" smtClean="0"/>
          </a:p>
          <a:p>
            <a:r>
              <a:rPr kumimoji="1" lang="ja-JP" altLang="en-US" dirty="0" smtClean="0"/>
              <a:t>プロダクションコードの設計だけで</a:t>
            </a:r>
            <a:r>
              <a:rPr kumimoji="1" lang="ja-JP" altLang="en-US" dirty="0" smtClean="0"/>
              <a:t>なく、テストコード</a:t>
            </a:r>
            <a:r>
              <a:rPr kumimoji="1" lang="ja-JP" altLang="en-US" dirty="0" smtClean="0"/>
              <a:t>を適切に設計することの重要性</a:t>
            </a:r>
            <a:r>
              <a:rPr kumimoji="1" lang="ja-JP" altLang="en-US" dirty="0" smtClean="0"/>
              <a:t>は、元々</a:t>
            </a:r>
            <a:r>
              <a:rPr kumimoji="1" lang="en-US" altLang="ja-JP" dirty="0" smtClean="0"/>
              <a:t>Beck</a:t>
            </a:r>
            <a:r>
              <a:rPr kumimoji="1" lang="ja-JP" altLang="en-US" dirty="0" err="1" smtClean="0"/>
              <a:t>らに</a:t>
            </a:r>
            <a:r>
              <a:rPr kumimoji="1" lang="ja-JP" altLang="en-US" dirty="0" smtClean="0"/>
              <a:t>よって唱えられました．</a:t>
            </a:r>
            <a:endParaRPr kumimoji="1" lang="en-US" altLang="ja-JP" dirty="0" smtClean="0"/>
          </a:p>
          <a:p>
            <a:endParaRPr kumimoji="1" lang="en-US" altLang="ja-JP" dirty="0" smtClean="0"/>
          </a:p>
          <a:p>
            <a:r>
              <a:rPr kumimoji="1" lang="ja-JP" altLang="en-US" dirty="0" smtClean="0"/>
              <a:t>そして，</a:t>
            </a:r>
            <a:r>
              <a:rPr kumimoji="1" lang="en-US" altLang="ja-JP" dirty="0" smtClean="0"/>
              <a:t>Van</a:t>
            </a:r>
            <a:r>
              <a:rPr kumimoji="1" lang="ja-JP" altLang="en-US" dirty="0" err="1" smtClean="0"/>
              <a:t>らは</a:t>
            </a:r>
            <a:r>
              <a:rPr kumimoji="1" lang="ja-JP" altLang="en-US" dirty="0" smtClean="0"/>
              <a:t>テストコードの良くない実装を表す</a:t>
            </a:r>
            <a:r>
              <a:rPr kumimoji="1" lang="en-US" altLang="ja-JP" dirty="0" smtClean="0"/>
              <a:t>11</a:t>
            </a:r>
            <a:r>
              <a:rPr kumimoji="1" lang="ja-JP" altLang="en-US" dirty="0" smtClean="0"/>
              <a:t>種類のテストスメルを提案しました．これはのちに拡張され現在では</a:t>
            </a:r>
            <a:r>
              <a:rPr kumimoji="1" lang="en-US" altLang="ja-JP" dirty="0" smtClean="0"/>
              <a:t>21</a:t>
            </a:r>
            <a:r>
              <a:rPr kumimoji="1" lang="ja-JP" altLang="en-US" dirty="0" smtClean="0"/>
              <a:t>種類のテストスメルが提案されています．</a:t>
            </a:r>
            <a:endParaRPr kumimoji="1" lang="en-US" altLang="ja-JP" dirty="0" smtClean="0"/>
          </a:p>
          <a:p>
            <a:endParaRPr kumimoji="1" lang="en-US" altLang="ja-JP" dirty="0" smtClean="0"/>
          </a:p>
          <a:p>
            <a:r>
              <a:rPr kumimoji="1" lang="ja-JP" altLang="en-US" dirty="0" smtClean="0"/>
              <a:t>で，実際に自動生成されたテストコードはこれらのテストスメルを含んでおり，自動生成ツールに</a:t>
            </a:r>
            <a:r>
              <a:rPr lang="ja-JP" altLang="en-US" dirty="0" smtClean="0"/>
              <a:t>大量に生成されるテストスイートは，</a:t>
            </a:r>
            <a:endParaRPr lang="en-US" altLang="ja-JP" dirty="0" smtClean="0"/>
          </a:p>
          <a:p>
            <a:endParaRPr lang="en-US" altLang="ja-JP" dirty="0" smtClean="0"/>
          </a:p>
          <a:p>
            <a:r>
              <a:rPr lang="ja-JP" altLang="en-US" dirty="0" smtClean="0"/>
              <a:t>プロジェクト内にテストスメルを拡散させ開発者の可読性と保守性に大きな影響を与える可能性がある </a:t>
            </a:r>
            <a:endParaRPr lang="en-US" altLang="ja-JP" dirty="0" smtClean="0"/>
          </a:p>
          <a:p>
            <a:endParaRPr kumimoji="1" lang="en-US" altLang="ja-JP" dirty="0" smtClean="0"/>
          </a:p>
          <a:p>
            <a:r>
              <a:rPr kumimoji="1" lang="ja-JP" altLang="en-US" dirty="0" smtClean="0"/>
              <a:t>例えば、これは自動生成されたテストコードの例なのですが、デフォルトテスト、エクセプションハンドリング、アサーションルーレットの</a:t>
            </a:r>
            <a:r>
              <a:rPr kumimoji="1" lang="en-US" altLang="ja-JP" dirty="0" smtClean="0"/>
              <a:t>3</a:t>
            </a:r>
            <a:r>
              <a:rPr kumimoji="1" lang="ja-JP" altLang="en-US" dirty="0" err="1" smtClean="0"/>
              <a:t>つの</a:t>
            </a:r>
            <a:r>
              <a:rPr kumimoji="1" lang="ja-JP" altLang="en-US" dirty="0" smtClean="0"/>
              <a:t>テストスメルが含まれています。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8</a:t>
            </a:fld>
            <a:endParaRPr kumimoji="1" lang="ja-JP" altLang="en-US"/>
          </a:p>
        </p:txBody>
      </p:sp>
    </p:spTree>
    <p:extLst>
      <p:ext uri="{BB962C8B-B14F-4D97-AF65-F5344CB8AC3E}">
        <p14:creationId xmlns:p14="http://schemas.microsoft.com/office/powerpoint/2010/main" val="225504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次に課題です。</a:t>
            </a:r>
            <a:endParaRPr kumimoji="1" lang="en-US" altLang="ja-JP" dirty="0" smtClean="0"/>
          </a:p>
          <a:p>
            <a:endParaRPr kumimoji="1" lang="en-US" altLang="ja-JP" dirty="0" smtClean="0"/>
          </a:p>
          <a:p>
            <a:r>
              <a:rPr kumimoji="1" lang="ja-JP" altLang="en-US" dirty="0" smtClean="0"/>
              <a:t>既存の自動生成ツールの利用は実装コスト削減のメリットがありますが</a:t>
            </a:r>
            <a:r>
              <a:rPr kumimoji="1" lang="ja-JP" altLang="en-US" dirty="0" smtClean="0"/>
              <a:t>，自動生成</a:t>
            </a:r>
            <a:r>
              <a:rPr kumimoji="1" lang="ja-JP" altLang="en-US" dirty="0" smtClean="0"/>
              <a:t>されたテストコードは</a:t>
            </a:r>
            <a:r>
              <a:rPr kumimoji="1" lang="ja-JP" altLang="en-US" dirty="0" smtClean="0"/>
              <a:t>，開発者の保守</a:t>
            </a:r>
            <a:r>
              <a:rPr kumimoji="1" lang="ja-JP" altLang="en-US" dirty="0" smtClean="0"/>
              <a:t>作業を困難にするといった課題があります．</a:t>
            </a:r>
          </a:p>
          <a:p>
            <a:endParaRPr kumimoji="1" lang="ja-JP" altLang="en-US" dirty="0" smtClean="0"/>
          </a:p>
          <a:p>
            <a:r>
              <a:rPr kumimoji="1" lang="ja-JP" altLang="en-US" dirty="0" smtClean="0"/>
              <a:t>この主な原因として，・・・ということが挙げられます．</a:t>
            </a:r>
          </a:p>
          <a:p>
            <a:endParaRPr kumimoji="1" lang="en-US" altLang="ja-JP" dirty="0" smtClean="0"/>
          </a:p>
          <a:p>
            <a:r>
              <a:rPr kumimoji="1" lang="ja-JP" altLang="en-US" dirty="0" smtClean="0"/>
              <a:t>で、これらが何を意味しているのかというと自動生成によって節約できたコストは後のメンテナンス活動で返済されてしまう可能性があるということです．</a:t>
            </a:r>
            <a:endParaRPr kumimoji="1" lang="en-US" altLang="ja-JP" dirty="0" smtClean="0"/>
          </a:p>
          <a:p>
            <a:endParaRPr kumimoji="1" lang="en-US" altLang="ja-JP" dirty="0" smtClean="0"/>
          </a:p>
          <a:p>
            <a:r>
              <a:rPr kumimoji="1" lang="ja-JP" altLang="en-US" dirty="0" smtClean="0"/>
              <a:t>なので，はじめから</a:t>
            </a:r>
            <a:r>
              <a:rPr kumimoji="1" lang="ja-JP" altLang="en-US" b="1" dirty="0" smtClean="0"/>
              <a:t>理解しやすく良質なテストコードを作成する必要があります．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375FAFC-A5AB-4FEC-AA23-92E34682EFAF}" type="slidenum">
              <a:rPr kumimoji="1" lang="ja-JP" altLang="en-US" smtClean="0"/>
              <a:t>9</a:t>
            </a:fld>
            <a:endParaRPr kumimoji="1" lang="ja-JP" altLang="en-US"/>
          </a:p>
        </p:txBody>
      </p:sp>
    </p:spTree>
    <p:extLst>
      <p:ext uri="{BB962C8B-B14F-4D97-AF65-F5344CB8AC3E}">
        <p14:creationId xmlns:p14="http://schemas.microsoft.com/office/powerpoint/2010/main" val="1388701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atin typeface="メイリオ" panose="020B0604030504040204" pitchFamily="50" charset="-128"/>
                <a:ea typeface="メイリオ"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dirty="0" smtClean="0"/>
              <a:t>マスター サブタイトルの書式設定</a:t>
            </a:r>
            <a:endParaRPr kumimoji="1" lang="ja-JP" altLang="en-US" dirty="0"/>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a:xfrm>
            <a:off x="9202881" y="6356350"/>
            <a:ext cx="2743200" cy="365125"/>
          </a:xfrm>
        </p:spPr>
        <p:txBody>
          <a:bodyPr/>
          <a:lstStyle>
            <a:lvl1pPr>
              <a:defRPr sz="2000" b="1"/>
            </a:lvl1pPr>
          </a:lstStyle>
          <a:p>
            <a:fld id="{45A506BF-A227-4F36-9425-718548026E58}" type="slidenum">
              <a:rPr lang="ja-JP" altLang="en-US" smtClean="0"/>
              <a:pPr/>
              <a:t>‹#›</a:t>
            </a:fld>
            <a:endParaRPr lang="ja-JP" altLang="en-US" dirty="0"/>
          </a:p>
        </p:txBody>
      </p:sp>
      <p:sp>
        <p:nvSpPr>
          <p:cNvPr id="7" name="長方形 103">
            <a:extLst>
              <a:ext uri="{C183D7F6-B498-43B3-948B-1728B52AA6E4}">
                <adec:decorative xmlns="" xmlns:adec="http://schemas.microsoft.com/office/drawing/2017/decorative" val="1"/>
              </a:ext>
            </a:extLst>
          </p:cNvPr>
          <p:cNvSpPr/>
          <p:nvPr userDrawn="1"/>
        </p:nvSpPr>
        <p:spPr>
          <a:xfrm>
            <a:off x="972458" y="3510675"/>
            <a:ext cx="10204941" cy="168696"/>
          </a:xfrm>
          <a:custGeom>
            <a:avLst/>
            <a:gdLst>
              <a:gd name="connsiteX0" fmla="*/ 0 w 11112500"/>
              <a:gd name="connsiteY0" fmla="*/ 0 h 91363"/>
              <a:gd name="connsiteX1" fmla="*/ 11112500 w 11112500"/>
              <a:gd name="connsiteY1" fmla="*/ 0 h 91363"/>
              <a:gd name="connsiteX2" fmla="*/ 11112500 w 11112500"/>
              <a:gd name="connsiteY2" fmla="*/ 91363 h 91363"/>
              <a:gd name="connsiteX3" fmla="*/ 0 w 11112500"/>
              <a:gd name="connsiteY3" fmla="*/ 91363 h 91363"/>
              <a:gd name="connsiteX4" fmla="*/ 0 w 11112500"/>
              <a:gd name="connsiteY4" fmla="*/ 0 h 91363"/>
              <a:gd name="connsiteX0" fmla="*/ 0 w 11144250"/>
              <a:gd name="connsiteY0" fmla="*/ 0 h 91363"/>
              <a:gd name="connsiteX1" fmla="*/ 11112500 w 11144250"/>
              <a:gd name="connsiteY1" fmla="*/ 0 h 91363"/>
              <a:gd name="connsiteX2" fmla="*/ 11144250 w 11144250"/>
              <a:gd name="connsiteY2" fmla="*/ 21513 h 91363"/>
              <a:gd name="connsiteX3" fmla="*/ 0 w 11144250"/>
              <a:gd name="connsiteY3" fmla="*/ 91363 h 91363"/>
              <a:gd name="connsiteX4" fmla="*/ 0 w 11144250"/>
              <a:gd name="connsiteY4" fmla="*/ 0 h 91363"/>
              <a:gd name="connsiteX0" fmla="*/ 0 w 11144250"/>
              <a:gd name="connsiteY0" fmla="*/ 0 h 91363"/>
              <a:gd name="connsiteX1" fmla="*/ 11136792 w 11144250"/>
              <a:gd name="connsiteY1" fmla="*/ 0 h 91363"/>
              <a:gd name="connsiteX2" fmla="*/ 11144250 w 11144250"/>
              <a:gd name="connsiteY2" fmla="*/ 21513 h 91363"/>
              <a:gd name="connsiteX3" fmla="*/ 0 w 11144250"/>
              <a:gd name="connsiteY3" fmla="*/ 91363 h 91363"/>
              <a:gd name="connsiteX4" fmla="*/ 0 w 11144250"/>
              <a:gd name="connsiteY4" fmla="*/ 0 h 91363"/>
              <a:gd name="connsiteX0" fmla="*/ 0 w 11149804"/>
              <a:gd name="connsiteY0" fmla="*/ 0 h 91363"/>
              <a:gd name="connsiteX1" fmla="*/ 11149804 w 11149804"/>
              <a:gd name="connsiteY1" fmla="*/ 0 h 91363"/>
              <a:gd name="connsiteX2" fmla="*/ 11144250 w 11149804"/>
              <a:gd name="connsiteY2" fmla="*/ 21513 h 91363"/>
              <a:gd name="connsiteX3" fmla="*/ 0 w 11149804"/>
              <a:gd name="connsiteY3" fmla="*/ 91363 h 91363"/>
              <a:gd name="connsiteX4" fmla="*/ 0 w 11149804"/>
              <a:gd name="connsiteY4" fmla="*/ 0 h 91363"/>
              <a:gd name="connsiteX0" fmla="*/ 0 w 11153708"/>
              <a:gd name="connsiteY0" fmla="*/ 0 h 91363"/>
              <a:gd name="connsiteX1" fmla="*/ 11153708 w 11153708"/>
              <a:gd name="connsiteY1" fmla="*/ 1935 h 91363"/>
              <a:gd name="connsiteX2" fmla="*/ 11144250 w 11153708"/>
              <a:gd name="connsiteY2" fmla="*/ 21513 h 91363"/>
              <a:gd name="connsiteX3" fmla="*/ 0 w 11153708"/>
              <a:gd name="connsiteY3" fmla="*/ 91363 h 91363"/>
              <a:gd name="connsiteX4" fmla="*/ 0 w 11153708"/>
              <a:gd name="connsiteY4" fmla="*/ 0 h 91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708" h="91363">
                <a:moveTo>
                  <a:pt x="0" y="0"/>
                </a:moveTo>
                <a:lnTo>
                  <a:pt x="11153708" y="1935"/>
                </a:lnTo>
                <a:lnTo>
                  <a:pt x="11144250" y="21513"/>
                </a:lnTo>
                <a:lnTo>
                  <a:pt x="0" y="91363"/>
                </a:lnTo>
                <a:lnTo>
                  <a:pt x="0" y="0"/>
                </a:lnTo>
                <a:close/>
              </a:path>
            </a:pathLst>
          </a:cu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815682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255121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19733561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621196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9442887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99384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4128949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 xmlns:adec="http://schemas.microsoft.com/office/drawing/2017/decorative" val="1"/>
              </a:ext>
            </a:extLst>
          </p:cNvPr>
          <p:cNvSpPr/>
          <p:nvPr userDrawn="1"/>
        </p:nvSpPr>
        <p:spPr>
          <a:xfrm>
            <a:off x="0" y="148043"/>
            <a:ext cx="5781367" cy="805686"/>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5608931"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903253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3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 xmlns:adec="http://schemas.microsoft.com/office/drawing/2017/decorative" val="1"/>
              </a:ext>
            </a:extLst>
          </p:cNvPr>
          <p:cNvSpPr/>
          <p:nvPr userDrawn="1"/>
        </p:nvSpPr>
        <p:spPr>
          <a:xfrm>
            <a:off x="1" y="148042"/>
            <a:ext cx="8622361" cy="993423"/>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hasCustomPrompt="1"/>
          </p:nvPr>
        </p:nvSpPr>
        <p:spPr>
          <a:xfrm>
            <a:off x="221598" y="329894"/>
            <a:ext cx="8462133"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en-US" altLang="ja-JP" dirty="0" smtClean="0"/>
              <a:t>RQ4. </a:t>
            </a:r>
            <a:r>
              <a:rPr kumimoji="1" lang="en-US" altLang="ja-JP" dirty="0" err="1" smtClean="0"/>
              <a:t>SuiteRec</a:t>
            </a:r>
            <a:r>
              <a:rPr kumimoji="1" lang="ja-JP" altLang="en-US" dirty="0" smtClean="0"/>
              <a:t>の利用は、開発者のテストコード作成タスクの認識にどう影響するか？</a:t>
            </a:r>
            <a:endParaRPr kumimoji="1" lang="ja-JP" altLang="en-US" dirty="0"/>
          </a:p>
        </p:txBody>
      </p:sp>
    </p:spTree>
    <p:extLst>
      <p:ext uri="{BB962C8B-B14F-4D97-AF65-F5344CB8AC3E}">
        <p14:creationId xmlns:p14="http://schemas.microsoft.com/office/powerpoint/2010/main" val="2076196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4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 xmlns:adec="http://schemas.microsoft.com/office/drawing/2017/decorative" val="1"/>
              </a:ext>
            </a:extLst>
          </p:cNvPr>
          <p:cNvSpPr/>
          <p:nvPr userDrawn="1"/>
        </p:nvSpPr>
        <p:spPr>
          <a:xfrm>
            <a:off x="0" y="148043"/>
            <a:ext cx="7861300" cy="805686"/>
          </a:xfrm>
          <a:prstGeom prst="rect">
            <a:avLst/>
          </a:prstGeom>
          <a:solidFill>
            <a:srgbClr val="30353F">
              <a:alpha val="86000"/>
            </a:srgb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5608931"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1876190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2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 xmlns:adec="http://schemas.microsoft.com/office/drawing/2017/decorative" val="1"/>
              </a:ext>
            </a:extLst>
          </p:cNvPr>
          <p:cNvSpPr/>
          <p:nvPr userDrawn="1"/>
        </p:nvSpPr>
        <p:spPr>
          <a:xfrm>
            <a:off x="0" y="148043"/>
            <a:ext cx="7841226" cy="805686"/>
          </a:xfrm>
          <a:prstGeom prst="rect">
            <a:avLst/>
          </a:pr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219428"/>
            <a:ext cx="6464337" cy="729386"/>
          </a:xfrm>
        </p:spPr>
        <p:txBody>
          <a:bodyPr>
            <a:normAutofit/>
          </a:bodyPr>
          <a:lstStyle>
            <a:lvl1pPr>
              <a:defRPr sz="32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21092310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lvl1pPr>
              <a:defRPr>
                <a:latin typeface="メイリオ" panose="020B0604030504040204" pitchFamily="50" charset="-128"/>
                <a:ea typeface="メイリオ" panose="020B0604030504040204" pitchFamily="50" charset="-128"/>
              </a:defRPr>
            </a:lvl1pPr>
            <a:lvl2pPr>
              <a:defRPr>
                <a:latin typeface="メイリオ" panose="020B0604030504040204" pitchFamily="50" charset="-128"/>
                <a:ea typeface="メイリオ" panose="020B0604030504040204" pitchFamily="50" charset="-128"/>
              </a:defRPr>
            </a:lvl2pPr>
            <a:lvl3pPr>
              <a:defRPr>
                <a:latin typeface="メイリオ" panose="020B0604030504040204" pitchFamily="50" charset="-128"/>
                <a:ea typeface="メイリオ" panose="020B0604030504040204" pitchFamily="50" charset="-128"/>
              </a:defRPr>
            </a:lvl3pPr>
            <a:lvl4pPr>
              <a:defRPr>
                <a:latin typeface="メイリオ" panose="020B0604030504040204" pitchFamily="50" charset="-128"/>
                <a:ea typeface="メイリオ" panose="020B0604030504040204" pitchFamily="50" charset="-128"/>
              </a:defRPr>
            </a:lvl4pPr>
            <a:lvl5pPr>
              <a:defRPr>
                <a:latin typeface="メイリオ" panose="020B0604030504040204" pitchFamily="50" charset="-128"/>
                <a:ea typeface="メイリオ" panose="020B0604030504040204" pitchFamily="50" charset="-128"/>
              </a:defRPr>
            </a:lvl5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7" name="スライド番号プレースホルダー 5"/>
          <p:cNvSpPr txBox="1">
            <a:spLocks/>
          </p:cNvSpPr>
          <p:nvPr userDrawn="1"/>
        </p:nvSpPr>
        <p:spPr>
          <a:xfrm>
            <a:off x="9202881" y="6356350"/>
            <a:ext cx="27432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000" b="1" kern="1200">
                <a:solidFill>
                  <a:schemeClr val="tx1">
                    <a:tint val="7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45A506BF-A227-4F36-9425-718548026E58}" type="slidenum">
              <a:rPr lang="ja-JP" altLang="en-US" smtClean="0"/>
              <a:pPr/>
              <a:t>‹#›</a:t>
            </a:fld>
            <a:endParaRPr lang="ja-JP" altLang="en-US" dirty="0"/>
          </a:p>
        </p:txBody>
      </p:sp>
      <p:sp>
        <p:nvSpPr>
          <p:cNvPr id="8" name="長方形 103">
            <a:extLst>
              <a:ext uri="{C183D7F6-B498-43B3-948B-1728B52AA6E4}">
                <adec:decorative xmlns="" xmlns:adec="http://schemas.microsoft.com/office/drawing/2017/decorative" val="1"/>
              </a:ext>
            </a:extLst>
          </p:cNvPr>
          <p:cNvSpPr/>
          <p:nvPr userDrawn="1"/>
        </p:nvSpPr>
        <p:spPr>
          <a:xfrm>
            <a:off x="0" y="310275"/>
            <a:ext cx="10022186" cy="923280"/>
          </a:xfrm>
          <a:prstGeom prst="rect">
            <a:avLst/>
          </a:prstGeom>
          <a:solidFill>
            <a:srgbClr val="30353F">
              <a:alpha val="86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ja-JP" altLang="en-US" dirty="0">
              <a:latin typeface="Meiryo UI" panose="020B0604030504040204" pitchFamily="50" charset="-128"/>
              <a:ea typeface="Meiryo UI" panose="020B0604030504040204" pitchFamily="50" charset="-128"/>
            </a:endParaRPr>
          </a:p>
        </p:txBody>
      </p:sp>
      <p:sp>
        <p:nvSpPr>
          <p:cNvPr id="2" name="タイトル 1"/>
          <p:cNvSpPr>
            <a:spLocks noGrp="1"/>
          </p:cNvSpPr>
          <p:nvPr>
            <p:ph type="title"/>
          </p:nvPr>
        </p:nvSpPr>
        <p:spPr>
          <a:xfrm>
            <a:off x="221598" y="165349"/>
            <a:ext cx="7869382" cy="1281113"/>
          </a:xfrm>
        </p:spPr>
        <p:txBody>
          <a:bodyPr>
            <a:normAutofit/>
          </a:bodyPr>
          <a:lstStyle>
            <a:lvl1pPr>
              <a:defRPr sz="4000">
                <a:solidFill>
                  <a:schemeClr val="bg1"/>
                </a:solidFill>
                <a:latin typeface="メイリオ" panose="020B0604030504040204" pitchFamily="50" charset="-128"/>
                <a:ea typeface="メイリオ" panose="020B0604030504040204" pitchFamily="50" charset="-128"/>
              </a:defRPr>
            </a:lvl1pPr>
          </a:lstStyle>
          <a:p>
            <a:r>
              <a:rPr kumimoji="1" lang="ja-JP" altLang="en-US" dirty="0" smtClean="0"/>
              <a:t>マスター タイトルの書式設定</a:t>
            </a:r>
            <a:endParaRPr kumimoji="1" lang="ja-JP" altLang="en-US" dirty="0"/>
          </a:p>
        </p:txBody>
      </p:sp>
    </p:spTree>
    <p:extLst>
      <p:ext uri="{BB962C8B-B14F-4D97-AF65-F5344CB8AC3E}">
        <p14:creationId xmlns:p14="http://schemas.microsoft.com/office/powerpoint/2010/main" val="2910693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1302419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61976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9A935378-F4F8-4659-868E-727B0E96AC4C}" type="datetimeFigureOut">
              <a:rPr kumimoji="1" lang="ja-JP" altLang="en-US" smtClean="0"/>
              <a:t>2020/1/30</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813707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935378-F4F8-4659-868E-727B0E96AC4C}" type="datetimeFigureOut">
              <a:rPr kumimoji="1" lang="ja-JP" altLang="en-US" smtClean="0"/>
              <a:t>2020/1/30</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A506BF-A227-4F36-9425-718548026E58}" type="slidenum">
              <a:rPr kumimoji="1" lang="ja-JP" altLang="en-US" smtClean="0"/>
              <a:t>‹#›</a:t>
            </a:fld>
            <a:endParaRPr kumimoji="1" lang="ja-JP" altLang="en-US"/>
          </a:p>
        </p:txBody>
      </p:sp>
    </p:spTree>
    <p:extLst>
      <p:ext uri="{BB962C8B-B14F-4D97-AF65-F5344CB8AC3E}">
        <p14:creationId xmlns:p14="http://schemas.microsoft.com/office/powerpoint/2010/main" val="20786200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63" r:id="rId4"/>
    <p:sldLayoutId id="2147483661" r:id="rId5"/>
    <p:sldLayoutId id="214748366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chart" Target="../charts/chart2.xml"/></Relationships>
</file>

<file path=ppt/slides/_rels/slide2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46175" y="1048647"/>
            <a:ext cx="9899650" cy="2387600"/>
          </a:xfrm>
        </p:spPr>
        <p:txBody>
          <a:bodyPr>
            <a:normAutofit/>
          </a:bodyPr>
          <a:lstStyle/>
          <a:p>
            <a:pPr algn="l"/>
            <a:r>
              <a:rPr kumimoji="1" lang="ja-JP" altLang="en-US" sz="4400" dirty="0" smtClean="0"/>
              <a:t>ソースコードの類似性に基づいた</a:t>
            </a:r>
            <a:r>
              <a:rPr kumimoji="1" lang="en-US" altLang="ja-JP" sz="4400" dirty="0" smtClean="0"/>
              <a:t/>
            </a:r>
            <a:br>
              <a:rPr kumimoji="1" lang="en-US" altLang="ja-JP" sz="4400" dirty="0" smtClean="0"/>
            </a:br>
            <a:r>
              <a:rPr kumimoji="1" lang="ja-JP" altLang="en-US" sz="4400" dirty="0" smtClean="0"/>
              <a:t>テストコード自動推薦ツール</a:t>
            </a:r>
            <a:r>
              <a:rPr kumimoji="1" lang="en-US" altLang="ja-JP" sz="4400" dirty="0" err="1" smtClean="0"/>
              <a:t>SuiteRec</a:t>
            </a:r>
            <a:endParaRPr kumimoji="1" lang="ja-JP" altLang="en-US" sz="4400" dirty="0"/>
          </a:p>
        </p:txBody>
      </p:sp>
      <p:sp>
        <p:nvSpPr>
          <p:cNvPr id="3" name="サブタイトル 2"/>
          <p:cNvSpPr>
            <a:spLocks noGrp="1"/>
          </p:cNvSpPr>
          <p:nvPr>
            <p:ph type="subTitle" idx="1"/>
          </p:nvPr>
        </p:nvSpPr>
        <p:spPr>
          <a:xfrm>
            <a:off x="1146175" y="4051300"/>
            <a:ext cx="9144000" cy="1181100"/>
          </a:xfrm>
        </p:spPr>
        <p:txBody>
          <a:bodyPr>
            <a:normAutofit/>
          </a:bodyPr>
          <a:lstStyle/>
          <a:p>
            <a:pPr algn="l"/>
            <a:r>
              <a:rPr lang="en-US" altLang="ja-JP" dirty="0" smtClean="0"/>
              <a:t>1811098 </a:t>
            </a:r>
            <a:r>
              <a:rPr lang="ja-JP" altLang="en-US" dirty="0" smtClean="0"/>
              <a:t>倉地亮介</a:t>
            </a:r>
            <a:endParaRPr kumimoji="1" lang="ja-JP" altLang="en-US" dirty="0"/>
          </a:p>
        </p:txBody>
      </p:sp>
      <p:sp>
        <p:nvSpPr>
          <p:cNvPr id="4" name="テキスト ボックス 3"/>
          <p:cNvSpPr txBox="1"/>
          <p:nvPr/>
        </p:nvSpPr>
        <p:spPr>
          <a:xfrm>
            <a:off x="1146175" y="996950"/>
            <a:ext cx="2339975" cy="400110"/>
          </a:xfrm>
          <a:prstGeom prst="rect">
            <a:avLst/>
          </a:prstGeom>
          <a:noFill/>
        </p:spPr>
        <p:txBody>
          <a:bodyPr wrap="square" rtlCol="0">
            <a:spAutoFit/>
          </a:bodyPr>
          <a:lstStyle/>
          <a:p>
            <a:r>
              <a:rPr kumimoji="1" lang="en-US" altLang="ja-JP" sz="2000" dirty="0" smtClean="0">
                <a:latin typeface="メイリオ" panose="020B0604030504040204" pitchFamily="50" charset="-128"/>
                <a:ea typeface="メイリオ" panose="020B0604030504040204" pitchFamily="50" charset="-128"/>
              </a:rPr>
              <a:t>2020 </a:t>
            </a:r>
            <a:r>
              <a:rPr kumimoji="1" lang="ja-JP" altLang="en-US" sz="2000" dirty="0" smtClean="0">
                <a:latin typeface="メイリオ" panose="020B0604030504040204" pitchFamily="50" charset="-128"/>
                <a:ea typeface="メイリオ" panose="020B0604030504040204" pitchFamily="50" charset="-128"/>
              </a:rPr>
              <a:t>修論発表会</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6156390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r>
              <a:rPr lang="ja-JP" altLang="en-US" sz="2800" dirty="0" err="1" smtClean="0"/>
              <a:t>ので</a:t>
            </a:r>
            <a:r>
              <a:rPr lang="ja-JP" altLang="en-US" sz="2800" dirty="0"/>
              <a:t>開発者は理解</a:t>
            </a:r>
            <a:r>
              <a:rPr lang="ja-JP" altLang="en-US" sz="2800" dirty="0" smtClean="0"/>
              <a:t>しにくい</a:t>
            </a:r>
            <a:endParaRPr lang="en-US" altLang="ja-JP" sz="2800" dirty="0"/>
          </a:p>
          <a:p>
            <a:pPr lvl="1"/>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1840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a:solidFill>
                  <a:schemeClr val="tx2"/>
                </a:solidFill>
              </a:rPr>
              <a:t>[2] S.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endParaRPr lang="en-US" altLang="ja-JP" sz="1200" dirty="0">
              <a:solidFill>
                <a:schemeClr val="tx2"/>
              </a:solidFill>
            </a:endParaRPr>
          </a:p>
        </p:txBody>
      </p:sp>
      <p:sp>
        <p:nvSpPr>
          <p:cNvPr id="6" name="フローチャート: 組合せ 5"/>
          <p:cNvSpPr/>
          <p:nvPr/>
        </p:nvSpPr>
        <p:spPr>
          <a:xfrm>
            <a:off x="4132189" y="3608370"/>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395411" y="4386829"/>
            <a:ext cx="9401175"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a:latin typeface="メイリオ" panose="020B0604030504040204" pitchFamily="50" charset="-128"/>
                <a:ea typeface="メイリオ" panose="020B0604030504040204" pitchFamily="50" charset="-128"/>
              </a:rPr>
              <a:t>テスト失敗の原因がテストコードの問題なの</a:t>
            </a:r>
            <a:r>
              <a:rPr lang="ja-JP" altLang="en-US" sz="2800" dirty="0" smtClean="0">
                <a:latin typeface="メイリオ" panose="020B0604030504040204" pitchFamily="50" charset="-128"/>
                <a:ea typeface="メイリオ" panose="020B0604030504040204" pitchFamily="50" charset="-128"/>
              </a:rPr>
              <a:t>か、テスト</a:t>
            </a:r>
            <a:r>
              <a:rPr lang="ja-JP" altLang="en-US" sz="2800" dirty="0">
                <a:latin typeface="メイリオ" panose="020B0604030504040204" pitchFamily="50" charset="-128"/>
                <a:ea typeface="メイリオ" panose="020B0604030504040204" pitchFamily="50" charset="-128"/>
              </a:rPr>
              <a:t>対象のコードによるものなのか判断が</a:t>
            </a:r>
            <a:r>
              <a:rPr lang="ja-JP" altLang="en-US" sz="2800" dirty="0" smtClean="0">
                <a:latin typeface="メイリオ" panose="020B0604030504040204" pitchFamily="50" charset="-128"/>
                <a:ea typeface="メイリオ" panose="020B0604030504040204" pitchFamily="50" charset="-128"/>
              </a:rPr>
              <a:t>難しい</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9457583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817744" y="1409666"/>
            <a:ext cx="10601150" cy="3690192"/>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a:t>
            </a:r>
            <a:r>
              <a:rPr lang="ja-JP" altLang="en-US" sz="2800" dirty="0" smtClean="0"/>
              <a:t>コードの</a:t>
            </a:r>
            <a:r>
              <a:rPr lang="ja-JP" altLang="en-US" sz="2800" b="1" dirty="0" smtClean="0">
                <a:solidFill>
                  <a:srgbClr val="FF0000"/>
                </a:solidFill>
              </a:rPr>
              <a:t>作成経緯</a:t>
            </a:r>
            <a:r>
              <a:rPr lang="ja-JP" altLang="en-US" sz="2800" b="1" dirty="0">
                <a:solidFill>
                  <a:srgbClr val="FF0000"/>
                </a:solidFill>
              </a:rPr>
              <a:t>や意図に基づいて生成されて</a:t>
            </a:r>
            <a:r>
              <a:rPr lang="ja-JP" altLang="en-US" sz="2800" b="1" dirty="0" smtClean="0">
                <a:solidFill>
                  <a:srgbClr val="FF0000"/>
                </a:solidFill>
              </a:rPr>
              <a:t>いない</a:t>
            </a:r>
            <a:endParaRPr lang="en-US" altLang="ja-JP" sz="2800" b="1" dirty="0"/>
          </a:p>
          <a:p>
            <a:pPr lvl="1"/>
            <a:endParaRPr lang="en-US" altLang="ja-JP" sz="600" dirty="0"/>
          </a:p>
          <a:p>
            <a:pPr lvl="1"/>
            <a:r>
              <a:rPr lang="ja-JP" altLang="en-US" sz="2800" dirty="0"/>
              <a:t>開発者は自動生成されたコードを</a:t>
            </a:r>
            <a:r>
              <a:rPr lang="ja-JP" altLang="en-US" sz="2800" b="1" dirty="0">
                <a:solidFill>
                  <a:srgbClr val="FF0000"/>
                </a:solidFill>
              </a:rPr>
              <a:t>信用して</a:t>
            </a:r>
            <a:r>
              <a:rPr lang="ja-JP" altLang="en-US" sz="2800" b="1" dirty="0" smtClean="0">
                <a:solidFill>
                  <a:srgbClr val="FF0000"/>
                </a:solidFill>
              </a:rPr>
              <a:t>いない</a:t>
            </a:r>
            <a:endParaRPr lang="en-US" altLang="ja-JP" sz="2800" b="1" dirty="0" smtClean="0">
              <a:solidFill>
                <a:srgbClr val="FF0000"/>
              </a:solidFill>
            </a:endParaRPr>
          </a:p>
          <a:p>
            <a:pPr lvl="1"/>
            <a:endParaRPr lang="en-US" altLang="ja-JP" sz="600" dirty="0" smtClean="0"/>
          </a:p>
          <a:p>
            <a:pPr lvl="1"/>
            <a:r>
              <a:rPr lang="ja-JP" altLang="en-US" sz="2800" dirty="0" smtClean="0"/>
              <a:t>自動生成されたテストコードは、</a:t>
            </a:r>
            <a:r>
              <a:rPr lang="ja-JP" altLang="en-US" sz="2800" b="1" dirty="0" smtClean="0">
                <a:solidFill>
                  <a:srgbClr val="FF0000"/>
                </a:solidFill>
              </a:rPr>
              <a:t>テストスメルを多く含む</a:t>
            </a:r>
            <a:endParaRPr lang="en-US" altLang="ja-JP" sz="2800" b="1" dirty="0">
              <a:solidFill>
                <a:srgbClr val="FF0000"/>
              </a:solidFill>
            </a:endParaRPr>
          </a:p>
          <a:p>
            <a:pPr lvl="1"/>
            <a:endParaRPr kumimoji="1" lang="ja-JP" altLang="en-US" dirty="0"/>
          </a:p>
        </p:txBody>
      </p:sp>
      <p:sp>
        <p:nvSpPr>
          <p:cNvPr id="5" name="Rectangle 4"/>
          <p:cNvSpPr>
            <a:spLocks noChangeArrowheads="1"/>
          </p:cNvSpPr>
          <p:nvPr/>
        </p:nvSpPr>
        <p:spPr bwMode="auto">
          <a:xfrm>
            <a:off x="1130060" y="5894685"/>
            <a:ext cx="993187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a:t>
            </a:r>
            <a:r>
              <a:rPr lang="en-US" altLang="ja-JP" sz="1200" dirty="0" err="1">
                <a:solidFill>
                  <a:schemeClr val="tx2"/>
                </a:solidFill>
              </a:rPr>
              <a:t>Howdo</a:t>
            </a:r>
            <a:r>
              <a:rPr lang="en-US" altLang="ja-JP" sz="1200" dirty="0">
                <a:solidFill>
                  <a:schemeClr val="tx2"/>
                </a:solidFill>
              </a:rPr>
              <a:t> automatically generated unit tests </a:t>
            </a:r>
            <a:r>
              <a:rPr lang="en-US" altLang="ja-JP" sz="1200" dirty="0" err="1" smtClean="0">
                <a:solidFill>
                  <a:schemeClr val="tx2"/>
                </a:solidFill>
              </a:rPr>
              <a:t>inuence</a:t>
            </a:r>
            <a:r>
              <a:rPr lang="en-US" altLang="ja-JP" sz="1200" dirty="0" smtClean="0">
                <a:solidFill>
                  <a:schemeClr val="tx2"/>
                </a:solidFill>
              </a:rPr>
              <a:t> </a:t>
            </a:r>
            <a:r>
              <a:rPr lang="en-US" altLang="ja-JP" sz="1200" dirty="0">
                <a:solidFill>
                  <a:schemeClr val="tx2"/>
                </a:solidFill>
              </a:rPr>
              <a:t>software maintenance?  </a:t>
            </a:r>
            <a:r>
              <a:rPr lang="en-US" altLang="ja-JP" sz="1200" dirty="0" err="1">
                <a:solidFill>
                  <a:schemeClr val="tx2"/>
                </a:solidFill>
              </a:rPr>
              <a:t>InProceedings</a:t>
            </a:r>
            <a:r>
              <a:rPr lang="en-US" altLang="ja-JP" sz="1200" dirty="0">
                <a:solidFill>
                  <a:schemeClr val="tx2"/>
                </a:solidFill>
              </a:rPr>
              <a:t> </a:t>
            </a:r>
            <a:r>
              <a:rPr lang="en-US" altLang="ja-JP" sz="1200" dirty="0" smtClean="0">
                <a:solidFill>
                  <a:schemeClr val="tx2"/>
                </a:solidFill>
              </a:rPr>
              <a:t>ICST, </a:t>
            </a:r>
            <a:r>
              <a:rPr lang="en-US" altLang="ja-JP" sz="1200" dirty="0">
                <a:solidFill>
                  <a:schemeClr val="tx2"/>
                </a:solidFill>
              </a:rPr>
              <a:t>pages </a:t>
            </a:r>
            <a:r>
              <a:rPr lang="en-US" altLang="ja-JP" sz="1200" dirty="0" smtClean="0">
                <a:solidFill>
                  <a:schemeClr val="tx2"/>
                </a:solidFill>
              </a:rPr>
              <a:t>250-261</a:t>
            </a:r>
            <a:r>
              <a:rPr lang="en-US" altLang="ja-JP" sz="1200" dirty="0">
                <a:solidFill>
                  <a:schemeClr val="tx2"/>
                </a:solidFill>
              </a:rPr>
              <a:t>, 2018.</a:t>
            </a:r>
          </a:p>
        </p:txBody>
      </p:sp>
    </p:spTree>
    <p:extLst>
      <p:ext uri="{BB962C8B-B14F-4D97-AF65-F5344CB8AC3E}">
        <p14:creationId xmlns:p14="http://schemas.microsoft.com/office/powerpoint/2010/main" val="8522572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817744" y="1409666"/>
            <a:ext cx="10601150" cy="3690192"/>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300" dirty="0"/>
          </a:p>
          <a:p>
            <a:pPr lvl="1"/>
            <a:r>
              <a:rPr lang="ja-JP" altLang="en-US" sz="2800" dirty="0" smtClean="0"/>
              <a:t>対象</a:t>
            </a:r>
            <a:r>
              <a:rPr lang="ja-JP" altLang="en-US" sz="2800" dirty="0" smtClean="0"/>
              <a:t>コードの</a:t>
            </a:r>
            <a:r>
              <a:rPr lang="ja-JP" altLang="en-US" sz="2800" b="1" dirty="0" smtClean="0">
                <a:solidFill>
                  <a:srgbClr val="FF0000"/>
                </a:solidFill>
              </a:rPr>
              <a:t>作成経緯</a:t>
            </a:r>
            <a:r>
              <a:rPr lang="ja-JP" altLang="en-US" sz="2800" b="1" dirty="0">
                <a:solidFill>
                  <a:srgbClr val="FF0000"/>
                </a:solidFill>
              </a:rPr>
              <a:t>や意図に基づいて生成されて</a:t>
            </a:r>
            <a:r>
              <a:rPr lang="ja-JP" altLang="en-US" sz="2800" b="1" dirty="0" smtClean="0">
                <a:solidFill>
                  <a:srgbClr val="FF0000"/>
                </a:solidFill>
              </a:rPr>
              <a:t>いない</a:t>
            </a:r>
            <a:endParaRPr lang="en-US" altLang="ja-JP" sz="2800" b="1" dirty="0"/>
          </a:p>
          <a:p>
            <a:pPr lvl="1"/>
            <a:endParaRPr lang="en-US" altLang="ja-JP" sz="600" dirty="0"/>
          </a:p>
          <a:p>
            <a:pPr lvl="1"/>
            <a:r>
              <a:rPr lang="ja-JP" altLang="en-US" sz="2800" dirty="0"/>
              <a:t>開発者は自動生成されたコードを</a:t>
            </a:r>
            <a:r>
              <a:rPr lang="ja-JP" altLang="en-US" sz="2800" b="1" dirty="0">
                <a:solidFill>
                  <a:srgbClr val="FF0000"/>
                </a:solidFill>
              </a:rPr>
              <a:t>信用して</a:t>
            </a:r>
            <a:r>
              <a:rPr lang="ja-JP" altLang="en-US" sz="2800" b="1" dirty="0" smtClean="0">
                <a:solidFill>
                  <a:srgbClr val="FF0000"/>
                </a:solidFill>
              </a:rPr>
              <a:t>いない</a:t>
            </a:r>
            <a:endParaRPr lang="en-US" altLang="ja-JP" sz="2800" b="1" dirty="0" smtClean="0">
              <a:solidFill>
                <a:srgbClr val="FF0000"/>
              </a:solidFill>
            </a:endParaRPr>
          </a:p>
          <a:p>
            <a:pPr lvl="1"/>
            <a:endParaRPr lang="en-US" altLang="ja-JP" sz="600" dirty="0" smtClean="0"/>
          </a:p>
          <a:p>
            <a:pPr lvl="1"/>
            <a:r>
              <a:rPr lang="ja-JP" altLang="en-US" sz="2800" dirty="0" smtClean="0"/>
              <a:t>自動生成されたテストコードは、</a:t>
            </a:r>
            <a:r>
              <a:rPr lang="ja-JP" altLang="en-US" sz="2800" b="1" dirty="0" smtClean="0">
                <a:solidFill>
                  <a:srgbClr val="FF0000"/>
                </a:solidFill>
              </a:rPr>
              <a:t>テストスメルを多く含む</a:t>
            </a:r>
            <a:endParaRPr lang="en-US" altLang="ja-JP" sz="2800" b="1" dirty="0">
              <a:solidFill>
                <a:srgbClr val="FF0000"/>
              </a:solidFill>
            </a:endParaRPr>
          </a:p>
          <a:p>
            <a:pPr lvl="1"/>
            <a:endParaRPr kumimoji="1" lang="ja-JP" altLang="en-US" dirty="0"/>
          </a:p>
        </p:txBody>
      </p:sp>
      <p:sp>
        <p:nvSpPr>
          <p:cNvPr id="5" name="Rectangle 4"/>
          <p:cNvSpPr>
            <a:spLocks noChangeArrowheads="1"/>
          </p:cNvSpPr>
          <p:nvPr/>
        </p:nvSpPr>
        <p:spPr bwMode="auto">
          <a:xfrm>
            <a:off x="1130060" y="5894685"/>
            <a:ext cx="993187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a:t>
            </a:r>
            <a:r>
              <a:rPr lang="en-US" altLang="ja-JP" sz="1200" dirty="0" err="1">
                <a:solidFill>
                  <a:schemeClr val="tx2"/>
                </a:solidFill>
              </a:rPr>
              <a:t>Howdo</a:t>
            </a:r>
            <a:r>
              <a:rPr lang="en-US" altLang="ja-JP" sz="1200" dirty="0">
                <a:solidFill>
                  <a:schemeClr val="tx2"/>
                </a:solidFill>
              </a:rPr>
              <a:t> automatically generated unit tests </a:t>
            </a:r>
            <a:r>
              <a:rPr lang="en-US" altLang="ja-JP" sz="1200" dirty="0" err="1" smtClean="0">
                <a:solidFill>
                  <a:schemeClr val="tx2"/>
                </a:solidFill>
              </a:rPr>
              <a:t>inuence</a:t>
            </a:r>
            <a:r>
              <a:rPr lang="en-US" altLang="ja-JP" sz="1200" dirty="0" smtClean="0">
                <a:solidFill>
                  <a:schemeClr val="tx2"/>
                </a:solidFill>
              </a:rPr>
              <a:t> </a:t>
            </a:r>
            <a:r>
              <a:rPr lang="en-US" altLang="ja-JP" sz="1200" dirty="0">
                <a:solidFill>
                  <a:schemeClr val="tx2"/>
                </a:solidFill>
              </a:rPr>
              <a:t>software maintenance?  </a:t>
            </a:r>
            <a:r>
              <a:rPr lang="en-US" altLang="ja-JP" sz="1200" dirty="0" err="1">
                <a:solidFill>
                  <a:schemeClr val="tx2"/>
                </a:solidFill>
              </a:rPr>
              <a:t>InProceedings</a:t>
            </a:r>
            <a:r>
              <a:rPr lang="en-US" altLang="ja-JP" sz="1200" dirty="0">
                <a:solidFill>
                  <a:schemeClr val="tx2"/>
                </a:solidFill>
              </a:rPr>
              <a:t> </a:t>
            </a:r>
            <a:r>
              <a:rPr lang="en-US" altLang="ja-JP" sz="1200" dirty="0" smtClean="0">
                <a:solidFill>
                  <a:schemeClr val="tx2"/>
                </a:solidFill>
              </a:rPr>
              <a:t>ICST, </a:t>
            </a:r>
            <a:r>
              <a:rPr lang="en-US" altLang="ja-JP" sz="1200" dirty="0">
                <a:solidFill>
                  <a:schemeClr val="tx2"/>
                </a:solidFill>
              </a:rPr>
              <a:t>pages </a:t>
            </a:r>
            <a:r>
              <a:rPr lang="en-US" altLang="ja-JP" sz="1200" dirty="0" smtClean="0">
                <a:solidFill>
                  <a:schemeClr val="tx2"/>
                </a:solidFill>
              </a:rPr>
              <a:t>250-261</a:t>
            </a:r>
            <a:r>
              <a:rPr lang="en-US" altLang="ja-JP" sz="1200" dirty="0">
                <a:solidFill>
                  <a:schemeClr val="tx2"/>
                </a:solidFill>
              </a:rPr>
              <a:t>, 2018.</a:t>
            </a:r>
          </a:p>
        </p:txBody>
      </p:sp>
    </p:spTree>
    <p:extLst>
      <p:ext uri="{BB962C8B-B14F-4D97-AF65-F5344CB8AC3E}">
        <p14:creationId xmlns:p14="http://schemas.microsoft.com/office/powerpoint/2010/main" val="313954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23287930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383371" cy="1320110"/>
          </a:xfrm>
        </p:spPr>
        <p:txBody>
          <a:bodyPr>
            <a:normAutofit/>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a:t>
            </a:r>
            <a:r>
              <a:rPr lang="ja-JP" altLang="en-US" dirty="0" smtClean="0"/>
              <a:t>、</a:t>
            </a:r>
            <a:r>
              <a:rPr lang="ja-JP" altLang="en-US" dirty="0" smtClean="0"/>
              <a:t>自動生成されたテストクラスの内、</a:t>
            </a:r>
            <a:r>
              <a:rPr lang="en-US" altLang="ja-JP" dirty="0" smtClean="0"/>
              <a:t>83%</a:t>
            </a:r>
            <a:r>
              <a:rPr lang="ja-JP" altLang="en-US" dirty="0" smtClean="0"/>
              <a:t>が少なくとも</a:t>
            </a:r>
            <a:r>
              <a:rPr lang="en-US" altLang="ja-JP" dirty="0" smtClean="0"/>
              <a:t>1</a:t>
            </a:r>
            <a:r>
              <a:rPr lang="ja-JP" altLang="en-US" dirty="0" err="1" smtClean="0"/>
              <a:t>つの</a:t>
            </a:r>
            <a:r>
              <a:rPr lang="ja-JP" altLang="en-US" dirty="0" smtClean="0"/>
              <a:t>テストスメルを含んでいたと報告した</a:t>
            </a:r>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6476"/>
              <a:gd name="adj2" fmla="val 65795"/>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13952112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solidFill>
                  <a:schemeClr val="bg1"/>
                </a:solidFill>
              </a:rPr>
              <a:t>研究目的とアイディア</a:t>
            </a:r>
            <a:endParaRPr kumimoji="1" lang="ja-JP" altLang="en-US" dirty="0">
              <a:solidFill>
                <a:schemeClr val="bg1"/>
              </a:solidFill>
            </a:endParaRPr>
          </a:p>
        </p:txBody>
      </p:sp>
      <p:sp>
        <p:nvSpPr>
          <p:cNvPr id="4" name="コンテンツ プレースホルダー 2"/>
          <p:cNvSpPr>
            <a:spLocks noGrp="1"/>
          </p:cNvSpPr>
          <p:nvPr>
            <p:ph idx="1"/>
          </p:nvPr>
        </p:nvSpPr>
        <p:spPr>
          <a:xfrm>
            <a:off x="945808" y="1550026"/>
            <a:ext cx="10757518" cy="2096538"/>
          </a:xfrm>
        </p:spPr>
        <p:txBody>
          <a:bodyPr>
            <a:normAutofit/>
          </a:bodyPr>
          <a:lstStyle/>
          <a:p>
            <a:r>
              <a:rPr kumimoji="1" lang="ja-JP" altLang="en-US" sz="3000" b="1" dirty="0" smtClean="0"/>
              <a:t>目的</a:t>
            </a:r>
            <a:r>
              <a:rPr kumimoji="1" lang="en-US" altLang="ja-JP" sz="3000" b="1" dirty="0" smtClean="0"/>
              <a:t>: </a:t>
            </a:r>
            <a:r>
              <a:rPr lang="ja-JP" altLang="en-US" sz="3000" dirty="0" smtClean="0"/>
              <a:t>既存の高品質のテストを推薦することで開発者を支援</a:t>
            </a:r>
            <a:endParaRPr kumimoji="1" lang="en-US" altLang="ja-JP" sz="100" dirty="0" smtClean="0"/>
          </a:p>
          <a:p>
            <a:pPr lvl="1">
              <a:buFont typeface="Wingdings" panose="05000000000000000000" pitchFamily="2" charset="2"/>
              <a:buChar char="Ø"/>
            </a:pPr>
            <a:r>
              <a:rPr lang="ja-JP" altLang="en-US" sz="2500" dirty="0" smtClean="0"/>
              <a:t>命名規則に従った可読性の高いテストコードを利用できる</a:t>
            </a:r>
            <a:endParaRPr lang="en-US" altLang="ja-JP" sz="2500" dirty="0" smtClean="0"/>
          </a:p>
          <a:p>
            <a:pPr lvl="1">
              <a:buFont typeface="Wingdings" panose="05000000000000000000" pitchFamily="2" charset="2"/>
              <a:buChar char="Ø"/>
            </a:pPr>
            <a:r>
              <a:rPr lang="ja-JP" altLang="en-US" sz="2500" dirty="0" smtClean="0"/>
              <a:t>人</a:t>
            </a:r>
            <a:r>
              <a:rPr lang="ja-JP" altLang="en-US" sz="2500" dirty="0"/>
              <a:t>によって作成された信頼性の高いテストコードを</a:t>
            </a:r>
            <a:r>
              <a:rPr lang="ja-JP" altLang="en-US" sz="2500" dirty="0" smtClean="0"/>
              <a:t>利用でき</a:t>
            </a:r>
            <a:r>
              <a:rPr lang="ja-JP" altLang="en-US" sz="2500" dirty="0"/>
              <a:t>る</a:t>
            </a:r>
            <a:endParaRPr lang="en-US" altLang="ja-JP" sz="2500" dirty="0"/>
          </a:p>
          <a:p>
            <a:pPr lvl="1"/>
            <a:endParaRPr kumimoji="1" lang="en-US" altLang="ja-JP" sz="500" dirty="0" smtClean="0"/>
          </a:p>
          <a:p>
            <a:r>
              <a:rPr lang="ja-JP" altLang="en-US" sz="3000" b="1" dirty="0" smtClean="0"/>
              <a:t>アイディア</a:t>
            </a:r>
            <a:r>
              <a:rPr lang="en-US" altLang="ja-JP" sz="3000" b="1" dirty="0" smtClean="0"/>
              <a:t>: </a:t>
            </a:r>
            <a:r>
              <a:rPr lang="ja-JP" altLang="en-US" sz="3000" dirty="0" smtClean="0"/>
              <a:t>類似するコード間でテストコードを再利用</a:t>
            </a:r>
            <a:endParaRPr lang="en-US" altLang="ja-JP" sz="3000" dirty="0" smtClean="0"/>
          </a:p>
          <a:p>
            <a:pPr lvl="1">
              <a:buFont typeface="Wingdings" panose="05000000000000000000" pitchFamily="2" charset="2"/>
              <a:buChar char="Ø"/>
            </a:pPr>
            <a:endParaRPr lang="en-US" altLang="ja-JP" sz="2800" dirty="0"/>
          </a:p>
          <a:p>
            <a:pPr lvl="1">
              <a:buFont typeface="Wingdings" panose="05000000000000000000" pitchFamily="2" charset="2"/>
              <a:buChar char="Ø"/>
            </a:pPr>
            <a:endParaRPr lang="en-US" altLang="ja-JP" sz="2800" dirty="0" smtClean="0"/>
          </a:p>
        </p:txBody>
      </p:sp>
      <p:sp>
        <p:nvSpPr>
          <p:cNvPr id="5" name="フローチャート: 代替処理 4"/>
          <p:cNvSpPr/>
          <p:nvPr/>
        </p:nvSpPr>
        <p:spPr>
          <a:xfrm>
            <a:off x="3841666" y="5463441"/>
            <a:ext cx="5628905" cy="944622"/>
          </a:xfrm>
          <a:prstGeom prst="flowChartAlternateProcess">
            <a:avLst/>
          </a:prstGeom>
          <a:noFill/>
          <a:ln w="5715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6" name="フローチャート: 代替処理 5"/>
          <p:cNvSpPr/>
          <p:nvPr/>
        </p:nvSpPr>
        <p:spPr>
          <a:xfrm>
            <a:off x="3841666" y="4137307"/>
            <a:ext cx="5628905" cy="944622"/>
          </a:xfrm>
          <a:prstGeom prst="flowChartAlternateProcess">
            <a:avLst/>
          </a:prstGeom>
          <a:noFill/>
          <a:ln w="57150"/>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7" name="正方形/長方形 6"/>
          <p:cNvSpPr/>
          <p:nvPr/>
        </p:nvSpPr>
        <p:spPr>
          <a:xfrm>
            <a:off x="4234230" y="5556418"/>
            <a:ext cx="1209914" cy="744627"/>
          </a:xfrm>
          <a:prstGeom prst="rect">
            <a:avLst/>
          </a:prstGeom>
          <a:ln w="28575">
            <a:prstDash val="dash"/>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8" name="正方形/長方形 7"/>
          <p:cNvSpPr/>
          <p:nvPr/>
        </p:nvSpPr>
        <p:spPr>
          <a:xfrm>
            <a:off x="4234230" y="4224905"/>
            <a:ext cx="1209914" cy="759205"/>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A</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9" name="正方形/長方形 8"/>
          <p:cNvSpPr/>
          <p:nvPr/>
        </p:nvSpPr>
        <p:spPr>
          <a:xfrm>
            <a:off x="7994014" y="5563438"/>
            <a:ext cx="1095988" cy="74462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3600" dirty="0" smtClean="0">
                <a:latin typeface="ＭＳ Ｐゴシック" panose="020B0600070205080204" pitchFamily="50" charset="-128"/>
                <a:ea typeface="ＭＳ Ｐゴシック" panose="020B0600070205080204" pitchFamily="50" charset="-128"/>
              </a:rPr>
              <a:t>T(B)</a:t>
            </a:r>
            <a:endParaRPr kumimoji="1" lang="ja-JP" altLang="en-US" dirty="0">
              <a:latin typeface="ＭＳ Ｐゴシック" panose="020B0600070205080204" pitchFamily="50" charset="-128"/>
              <a:ea typeface="ＭＳ Ｐゴシック" panose="020B0600070205080204" pitchFamily="50" charset="-128"/>
            </a:endParaRPr>
          </a:p>
        </p:txBody>
      </p:sp>
      <p:sp>
        <p:nvSpPr>
          <p:cNvPr id="10" name="正方形/長方形 9"/>
          <p:cNvSpPr/>
          <p:nvPr/>
        </p:nvSpPr>
        <p:spPr>
          <a:xfrm>
            <a:off x="7994014" y="4221382"/>
            <a:ext cx="1095988" cy="759206"/>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3600" dirty="0" smtClean="0">
                <a:latin typeface="ＭＳ Ｐゴシック" panose="020B0600070205080204" pitchFamily="50" charset="-128"/>
                <a:ea typeface="ＭＳ Ｐゴシック" panose="020B0600070205080204" pitchFamily="50" charset="-128"/>
              </a:rPr>
              <a:t>B</a:t>
            </a:r>
            <a:endParaRPr kumimoji="1" lang="ja-JP" altLang="en-US" dirty="0">
              <a:latin typeface="ＭＳ Ｐゴシック" panose="020B0600070205080204" pitchFamily="50" charset="-128"/>
              <a:ea typeface="ＭＳ Ｐゴシック" panose="020B0600070205080204" pitchFamily="50" charset="-128"/>
            </a:endParaRPr>
          </a:p>
        </p:txBody>
      </p:sp>
      <p:cxnSp>
        <p:nvCxnSpPr>
          <p:cNvPr id="11" name="直線矢印コネクタ 10"/>
          <p:cNvCxnSpPr/>
          <p:nvPr/>
        </p:nvCxnSpPr>
        <p:spPr>
          <a:xfrm flipH="1">
            <a:off x="5444144" y="5928732"/>
            <a:ext cx="2549870" cy="702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0"/>
            <a:endCxn id="8" idx="2"/>
          </p:cNvCxnSpPr>
          <p:nvPr/>
        </p:nvCxnSpPr>
        <p:spPr>
          <a:xfrm flipV="1">
            <a:off x="4839187" y="4984110"/>
            <a:ext cx="0" cy="57230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9" idx="0"/>
            <a:endCxn id="10" idx="2"/>
          </p:cNvCxnSpPr>
          <p:nvPr/>
        </p:nvCxnSpPr>
        <p:spPr>
          <a:xfrm flipV="1">
            <a:off x="8542008" y="4980588"/>
            <a:ext cx="0" cy="58285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p:cNvSpPr txBox="1"/>
          <p:nvPr/>
        </p:nvSpPr>
        <p:spPr>
          <a:xfrm>
            <a:off x="3697152" y="3758039"/>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テストコードなし</a:t>
            </a:r>
            <a:endParaRPr kumimoji="1" lang="ja-JP" altLang="en-US" sz="2000" dirty="0">
              <a:latin typeface="メイリオ" panose="020B0604030504040204" pitchFamily="50" charset="-128"/>
              <a:ea typeface="メイリオ" panose="020B0604030504040204" pitchFamily="50" charset="-128"/>
            </a:endParaRPr>
          </a:p>
        </p:txBody>
      </p:sp>
      <p:sp>
        <p:nvSpPr>
          <p:cNvPr id="16" name="テキスト ボックス 15"/>
          <p:cNvSpPr txBox="1"/>
          <p:nvPr/>
        </p:nvSpPr>
        <p:spPr>
          <a:xfrm>
            <a:off x="5591830" y="4650401"/>
            <a:ext cx="2259049" cy="400110"/>
          </a:xfrm>
          <a:prstGeom prst="rect">
            <a:avLst/>
          </a:prstGeom>
          <a:noFill/>
        </p:spPr>
        <p:txBody>
          <a:bodyPr wrap="square" rtlCol="0">
            <a:spAutoFit/>
          </a:bodyPr>
          <a:lstStyle/>
          <a:p>
            <a:r>
              <a:rPr kumimoji="1" lang="ja-JP" altLang="en-US" sz="2000" dirty="0" smtClean="0">
                <a:latin typeface="メイリオ" panose="020B0604030504040204" pitchFamily="50" charset="-128"/>
                <a:ea typeface="メイリオ" panose="020B0604030504040204" pitchFamily="50" charset="-128"/>
              </a:rPr>
              <a:t>類似コードの検出</a:t>
            </a:r>
            <a:endParaRPr kumimoji="1" lang="ja-JP" altLang="en-US" sz="2000" dirty="0">
              <a:latin typeface="メイリオ" panose="020B0604030504040204" pitchFamily="50" charset="-128"/>
              <a:ea typeface="メイリオ" panose="020B0604030504040204" pitchFamily="50" charset="-128"/>
            </a:endParaRPr>
          </a:p>
        </p:txBody>
      </p:sp>
      <p:sp>
        <p:nvSpPr>
          <p:cNvPr id="17" name="テキスト ボックス 16"/>
          <p:cNvSpPr txBox="1"/>
          <p:nvPr/>
        </p:nvSpPr>
        <p:spPr>
          <a:xfrm>
            <a:off x="1857283" y="5745910"/>
            <a:ext cx="2074191"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テストコード</a:t>
            </a:r>
            <a:endParaRPr kumimoji="1" lang="ja-JP" altLang="en-US" sz="2400" dirty="0">
              <a:latin typeface="メイリオ" panose="020B0604030504040204" pitchFamily="50" charset="-128"/>
              <a:ea typeface="メイリオ" panose="020B0604030504040204" pitchFamily="50" charset="-128"/>
            </a:endParaRPr>
          </a:p>
        </p:txBody>
      </p:sp>
      <p:sp>
        <p:nvSpPr>
          <p:cNvPr id="18" name="テキスト ボックス 17"/>
          <p:cNvSpPr txBox="1"/>
          <p:nvPr/>
        </p:nvSpPr>
        <p:spPr>
          <a:xfrm>
            <a:off x="1237880" y="4435199"/>
            <a:ext cx="2756005" cy="461665"/>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テスト対象コード</a:t>
            </a:r>
            <a:endParaRPr kumimoji="1" lang="ja-JP" altLang="en-US" sz="2400" dirty="0">
              <a:latin typeface="メイリオ" panose="020B0604030504040204" pitchFamily="50" charset="-128"/>
              <a:ea typeface="メイリオ" panose="020B0604030504040204" pitchFamily="50" charset="-128"/>
            </a:endParaRPr>
          </a:p>
        </p:txBody>
      </p:sp>
      <p:sp>
        <p:nvSpPr>
          <p:cNvPr id="19" name="正方形/長方形 18"/>
          <p:cNvSpPr/>
          <p:nvPr/>
        </p:nvSpPr>
        <p:spPr>
          <a:xfrm>
            <a:off x="5771543" y="5976743"/>
            <a:ext cx="1980029" cy="400110"/>
          </a:xfrm>
          <a:prstGeom prst="rect">
            <a:avLst/>
          </a:prstGeom>
        </p:spPr>
        <p:txBody>
          <a:bodyPr wrap="none">
            <a:spAutoFit/>
          </a:bodyPr>
          <a:lstStyle/>
          <a:p>
            <a:r>
              <a:rPr lang="ja-JP" altLang="en-US" sz="2000" dirty="0">
                <a:latin typeface="メイリオ" panose="020B0604030504040204" pitchFamily="50" charset="-128"/>
                <a:ea typeface="メイリオ" panose="020B0604030504040204" pitchFamily="50" charset="-128"/>
              </a:rPr>
              <a:t>改変して再利用</a:t>
            </a:r>
          </a:p>
        </p:txBody>
      </p:sp>
      <p:sp>
        <p:nvSpPr>
          <p:cNvPr id="20" name="テキスト ボックス 19"/>
          <p:cNvSpPr txBox="1"/>
          <p:nvPr/>
        </p:nvSpPr>
        <p:spPr>
          <a:xfrm>
            <a:off x="7399973" y="3755266"/>
            <a:ext cx="228407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テストコードあ</a:t>
            </a:r>
            <a:r>
              <a:rPr lang="ja-JP" altLang="en-US" sz="2000" dirty="0">
                <a:latin typeface="メイリオ" panose="020B0604030504040204" pitchFamily="50" charset="-128"/>
                <a:ea typeface="メイリオ" panose="020B0604030504040204" pitchFamily="50" charset="-128"/>
              </a:rPr>
              <a:t>り</a:t>
            </a:r>
            <a:endParaRPr kumimoji="1" lang="ja-JP" altLang="en-US" sz="2000" dirty="0">
              <a:latin typeface="メイリオ" panose="020B0604030504040204" pitchFamily="50" charset="-128"/>
              <a:ea typeface="メイリオ" panose="020B0604030504040204" pitchFamily="50" charset="-128"/>
            </a:endParaRPr>
          </a:p>
        </p:txBody>
      </p:sp>
      <p:cxnSp>
        <p:nvCxnSpPr>
          <p:cNvPr id="21" name="直線矢印コネクタ 20"/>
          <p:cNvCxnSpPr>
            <a:stCxn id="8" idx="3"/>
            <a:endCxn id="10" idx="1"/>
          </p:cNvCxnSpPr>
          <p:nvPr/>
        </p:nvCxnSpPr>
        <p:spPr>
          <a:xfrm flipV="1">
            <a:off x="5444144" y="4600985"/>
            <a:ext cx="2549870" cy="352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35218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chemeClr val="bg1"/>
                </a:solidFill>
              </a:rPr>
              <a:t>提案ツール</a:t>
            </a:r>
            <a:r>
              <a:rPr lang="ja-JP" altLang="en-US" dirty="0">
                <a:solidFill>
                  <a:schemeClr val="bg1"/>
                </a:solidFill>
              </a:rPr>
              <a:t>の概要</a:t>
            </a:r>
            <a:endParaRPr kumimoji="1" lang="ja-JP" altLang="en-US" dirty="0">
              <a:solidFill>
                <a:schemeClr val="bg1"/>
              </a:solidFill>
            </a:endParaRPr>
          </a:p>
        </p:txBody>
      </p:sp>
      <p:pic>
        <p:nvPicPr>
          <p:cNvPr id="4" name="図 3"/>
          <p:cNvPicPr>
            <a:picLocks noChangeAspect="1"/>
          </p:cNvPicPr>
          <p:nvPr/>
        </p:nvPicPr>
        <p:blipFill>
          <a:blip r:embed="rId3"/>
          <a:stretch>
            <a:fillRect/>
          </a:stretch>
        </p:blipFill>
        <p:spPr>
          <a:xfrm>
            <a:off x="465885" y="1175263"/>
            <a:ext cx="11114470" cy="5621368"/>
          </a:xfrm>
          <a:prstGeom prst="rect">
            <a:avLst/>
          </a:prstGeom>
        </p:spPr>
      </p:pic>
    </p:spTree>
    <p:extLst>
      <p:ext uri="{BB962C8B-B14F-4D97-AF65-F5344CB8AC3E}">
        <p14:creationId xmlns:p14="http://schemas.microsoft.com/office/powerpoint/2010/main" val="156211830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Step1:</a:t>
            </a:r>
            <a:r>
              <a:rPr lang="en-US" altLang="ja-JP" dirty="0">
                <a:solidFill>
                  <a:schemeClr val="bg1"/>
                </a:solidFill>
              </a:rPr>
              <a:t> </a:t>
            </a:r>
            <a:r>
              <a:rPr lang="ja-JP" altLang="en-US" dirty="0">
                <a:solidFill>
                  <a:schemeClr val="bg1"/>
                </a:solidFill>
              </a:rPr>
              <a:t>類似コード片の検出</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342214"/>
            <a:ext cx="10515600" cy="1712778"/>
          </a:xfrm>
        </p:spPr>
        <p:txBody>
          <a:bodyPr>
            <a:normAutofit/>
          </a:bodyPr>
          <a:lstStyle/>
          <a:p>
            <a:r>
              <a:rPr lang="ja-JP" altLang="en-US" dirty="0" smtClean="0"/>
              <a:t>類似コード検出ツール</a:t>
            </a:r>
            <a:r>
              <a:rPr lang="en-US" altLang="ja-JP" dirty="0" smtClean="0"/>
              <a:t>: NiCad[5]</a:t>
            </a:r>
          </a:p>
          <a:p>
            <a:pPr lvl="1"/>
            <a:r>
              <a:rPr lang="ja-JP" altLang="en-US" dirty="0"/>
              <a:t>ソースコードのレイアウトを変換</a:t>
            </a:r>
            <a:r>
              <a:rPr lang="ja-JP" altLang="en-US" dirty="0" smtClean="0"/>
              <a:t>させ</a:t>
            </a:r>
            <a:r>
              <a:rPr lang="ja-JP" altLang="en-US" dirty="0"/>
              <a:t>、</a:t>
            </a:r>
            <a:r>
              <a:rPr lang="ja-JP" altLang="en-US" dirty="0" smtClean="0"/>
              <a:t>行</a:t>
            </a:r>
            <a:r>
              <a:rPr lang="ja-JP" altLang="en-US" dirty="0"/>
              <a:t>単位でソースコードを比較する</a:t>
            </a:r>
            <a:r>
              <a:rPr lang="ja-JP" altLang="en-US" dirty="0" smtClean="0"/>
              <a:t>こと</a:t>
            </a:r>
            <a:r>
              <a:rPr lang="ja-JP" altLang="en-US" dirty="0"/>
              <a:t>で</a:t>
            </a:r>
            <a:r>
              <a:rPr lang="ja-JP" altLang="en-US" dirty="0" smtClean="0"/>
              <a:t>類似コード片を検出</a:t>
            </a:r>
            <a:endParaRPr lang="en-US" altLang="ja-JP" dirty="0" smtClean="0"/>
          </a:p>
          <a:p>
            <a:pPr lvl="1"/>
            <a:r>
              <a:rPr lang="ja-JP" altLang="en-US" dirty="0" smtClean="0"/>
              <a:t>高精度・高再現率で類似コード片を検出可能</a:t>
            </a:r>
            <a:endParaRPr lang="ja-JP" altLang="en-US" dirty="0"/>
          </a:p>
          <a:p>
            <a:pPr lvl="1"/>
            <a:endParaRPr kumimoji="1" lang="ja-JP" altLang="en-US" dirty="0"/>
          </a:p>
        </p:txBody>
      </p:sp>
      <p:sp>
        <p:nvSpPr>
          <p:cNvPr id="5" name="正方形/長方形 4"/>
          <p:cNvSpPr/>
          <p:nvPr/>
        </p:nvSpPr>
        <p:spPr>
          <a:xfrm>
            <a:off x="788504" y="3147345"/>
            <a:ext cx="51117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a:latin typeface="Consolas" panose="020B0609020204030204" pitchFamily="49" charset="0"/>
              </a:rPr>
              <a:t>public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countPrice</a:t>
            </a:r>
            <a:r>
              <a:rPr lang="en-US" altLang="ja-JP" dirty="0">
                <a:latin typeface="Consolas" panose="020B0609020204030204" pitchFamily="49" charset="0"/>
              </a:rPr>
              <a:t>(</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item</a:t>
            </a:r>
            <a:r>
              <a:rPr lang="en-US" altLang="ja-JP" dirty="0" smtClean="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latin typeface="Consolas" panose="020B0609020204030204" pitchFamily="49" charset="0"/>
              </a:rPr>
              <a:t>int</a:t>
            </a:r>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a:latin typeface="Consolas" panose="020B0609020204030204" pitchFamily="49" charset="0"/>
              </a:rPr>
              <a:t> = 0;</a:t>
            </a:r>
          </a:p>
          <a:p>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a:latin typeface="Consolas" panose="020B0609020204030204" pitchFamily="49" charset="0"/>
              </a:rPr>
              <a:t>i</a:t>
            </a:r>
            <a:r>
              <a:rPr lang="en-US" altLang="ja-JP" dirty="0">
                <a:latin typeface="Consolas" panose="020B0609020204030204" pitchFamily="49" charset="0"/>
              </a:rPr>
              <a:t>=0; </a:t>
            </a:r>
            <a:r>
              <a:rPr lang="en-US" altLang="ja-JP" dirty="0" err="1">
                <a:latin typeface="Consolas" panose="020B0609020204030204" pitchFamily="49" charset="0"/>
              </a:rPr>
              <a:t>i</a:t>
            </a:r>
            <a:r>
              <a:rPr lang="en-US" altLang="ja-JP" dirty="0">
                <a:latin typeface="Consolas" panose="020B0609020204030204" pitchFamily="49" charset="0"/>
              </a:rPr>
              <a:t> &lt;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item.length</a:t>
            </a:r>
            <a:r>
              <a:rPr lang="en-US" altLang="ja-JP" dirty="0">
                <a:latin typeface="Consolas" panose="020B0609020204030204" pitchFamily="49" charset="0"/>
              </a:rPr>
              <a:t>; </a:t>
            </a:r>
            <a:r>
              <a:rPr lang="en-US" altLang="ja-JP" dirty="0" err="1">
                <a:latin typeface="Consolas" panose="020B0609020204030204" pitchFamily="49" charset="0"/>
              </a:rPr>
              <a:t>i</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 += item[</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i</a:t>
            </a:r>
            <a:r>
              <a:rPr lang="en-US" altLang="ja-JP" dirty="0">
                <a:solidFill>
                  <a:srgbClr val="FF0000"/>
                </a:solidFill>
                <a:effectLst>
                  <a:outerShdw blurRad="38100" dist="38100" dir="2700000" algn="tl">
                    <a:srgbClr val="000000">
                      <a:alpha val="43137"/>
                    </a:srgbClr>
                  </a:outerShdw>
                </a:effectLst>
                <a:latin typeface="Consolas" panose="020B0609020204030204" pitchFamily="49" charset="0"/>
              </a:rPr>
              <a:t>]</a:t>
            </a:r>
            <a:r>
              <a:rPr lang="en-US" altLang="ja-JP" dirty="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    return </a:t>
            </a:r>
            <a:r>
              <a:rPr lang="en-US" altLang="ja-JP" dirty="0" err="1">
                <a:solidFill>
                  <a:srgbClr val="FF0000"/>
                </a:solidFill>
                <a:effectLst>
                  <a:outerShdw blurRad="38100" dist="38100" dir="2700000" algn="tl">
                    <a:srgbClr val="000000">
                      <a:alpha val="43137"/>
                    </a:srgbClr>
                  </a:outerShdw>
                </a:effectLst>
                <a:latin typeface="Consolas" panose="020B0609020204030204" pitchFamily="49" charset="0"/>
              </a:rPr>
              <a:t>totalprice</a:t>
            </a:r>
            <a:r>
              <a:rPr lang="en-US" altLang="ja-JP" dirty="0" smtClean="0">
                <a:latin typeface="Consolas" panose="020B0609020204030204" pitchFamily="49" charset="0"/>
              </a:rPr>
              <a:t>;</a:t>
            </a:r>
            <a:endParaRPr lang="en-US" altLang="ja-JP" dirty="0">
              <a:latin typeface="Consolas" panose="020B0609020204030204" pitchFamily="49" charset="0"/>
            </a:endParaRPr>
          </a:p>
          <a:p>
            <a:r>
              <a:rPr lang="en-US" altLang="ja-JP" dirty="0">
                <a:latin typeface="Consolas" panose="020B0609020204030204" pitchFamily="49" charset="0"/>
              </a:rPr>
              <a:t>}</a:t>
            </a:r>
          </a:p>
        </p:txBody>
      </p:sp>
      <p:sp>
        <p:nvSpPr>
          <p:cNvPr id="6" name="正方形/長方形 5"/>
          <p:cNvSpPr/>
          <p:nvPr/>
        </p:nvSpPr>
        <p:spPr>
          <a:xfrm>
            <a:off x="6562863" y="3147345"/>
            <a:ext cx="487680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ja-JP" altLang="en-US" dirty="0">
                <a:solidFill>
                  <a:schemeClr val="accent5"/>
                </a:solidFill>
                <a:effectLst>
                  <a:outerShdw blurRad="38100" dist="38100" dir="2700000" algn="tl">
                    <a:srgbClr val="000000">
                      <a:alpha val="43137"/>
                    </a:srgbClr>
                  </a:outerShdw>
                </a:effectLst>
                <a:latin typeface="Consolas" panose="020B0609020204030204" pitchFamily="49" charset="0"/>
              </a:rPr>
              <a:t> </a:t>
            </a:r>
            <a:r>
              <a:rPr lang="en-US" altLang="ja-JP" dirty="0" smtClean="0">
                <a:latin typeface="Consolas" panose="020B0609020204030204" pitchFamily="49" charset="0"/>
              </a:rPr>
              <a:t>= </a:t>
            </a:r>
            <a:r>
              <a:rPr lang="en-US" altLang="ja-JP" dirty="0" smtClean="0">
                <a:latin typeface="Consolas" panose="020B0609020204030204" pitchFamily="49" charset="0"/>
              </a:rPr>
              <a:t>0;</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int</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cost.length</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a:t>
            </a: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num</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 += cost[</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i</a:t>
            </a:r>
            <a:r>
              <a:rPr lang="en-US" altLang="ja-JP" dirty="0" smtClean="0">
                <a:solidFill>
                  <a:schemeClr val="accent5"/>
                </a:solidFill>
                <a:effectLst>
                  <a:outerShdw blurRad="38100" dist="38100" dir="2700000" algn="tl">
                    <a:srgbClr val="000000">
                      <a:alpha val="43137"/>
                    </a:srgbClr>
                  </a:outerShdw>
                </a:effectLst>
                <a:latin typeface="Consolas" panose="020B0609020204030204" pitchFamily="49" charset="0"/>
              </a:rPr>
              <a:t>]</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solidFill>
                  <a:schemeClr val="accent5"/>
                </a:solidFill>
                <a:effectLst>
                  <a:outerShdw blurRad="38100" dist="38100" dir="2700000" algn="tl">
                    <a:srgbClr val="000000">
                      <a:alpha val="43137"/>
                    </a:srgbClr>
                  </a:outerShdw>
                </a:effectLst>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7" name="テキスト ボックス 6"/>
          <p:cNvSpPr txBox="1"/>
          <p:nvPr/>
        </p:nvSpPr>
        <p:spPr>
          <a:xfrm>
            <a:off x="2217255" y="5548022"/>
            <a:ext cx="2279650" cy="461665"/>
          </a:xfrm>
          <a:prstGeom prst="rect">
            <a:avLst/>
          </a:prstGeom>
          <a:noFill/>
        </p:spPr>
        <p:txBody>
          <a:bodyPr wrap="square" rtlCol="0">
            <a:spAutoFit/>
          </a:bodyPr>
          <a:lstStyle/>
          <a:p>
            <a:pPr algn="ctr"/>
            <a:r>
              <a:rPr lang="ja-JP" altLang="en-US" sz="2400" dirty="0" smtClean="0">
                <a:latin typeface="メイリオ" panose="020B0604030504040204" pitchFamily="50" charset="-128"/>
                <a:ea typeface="メイリオ" panose="020B0604030504040204" pitchFamily="50" charset="-128"/>
              </a:rPr>
              <a:t>入力コード</a:t>
            </a:r>
            <a:r>
              <a:rPr lang="ja-JP" altLang="en-US" sz="2400" dirty="0">
                <a:latin typeface="メイリオ" panose="020B0604030504040204" pitchFamily="50" charset="-128"/>
                <a:ea typeface="メイリオ" panose="020B0604030504040204" pitchFamily="50" charset="-128"/>
              </a:rPr>
              <a:t>片</a:t>
            </a:r>
            <a:endParaRPr kumimoji="1" lang="ja-JP" altLang="en-US" sz="2400" dirty="0">
              <a:latin typeface="メイリオ" panose="020B0604030504040204" pitchFamily="50" charset="-128"/>
              <a:ea typeface="メイリオ" panose="020B0604030504040204" pitchFamily="50" charset="-128"/>
            </a:endParaRPr>
          </a:p>
        </p:txBody>
      </p:sp>
      <p:sp>
        <p:nvSpPr>
          <p:cNvPr id="8" name="テキスト ボックス 7"/>
          <p:cNvSpPr txBox="1"/>
          <p:nvPr/>
        </p:nvSpPr>
        <p:spPr>
          <a:xfrm>
            <a:off x="7856055" y="5548022"/>
            <a:ext cx="2279650" cy="461665"/>
          </a:xfrm>
          <a:prstGeom prst="rect">
            <a:avLst/>
          </a:prstGeom>
          <a:noFill/>
        </p:spPr>
        <p:txBody>
          <a:bodyPr wrap="square" rtlCol="0">
            <a:spAutoFit/>
          </a:bodyPr>
          <a:lstStyle/>
          <a:p>
            <a:pPr algn="ctr"/>
            <a:r>
              <a:rPr lang="ja-JP" altLang="en-US" sz="2400" dirty="0">
                <a:latin typeface="メイリオ" panose="020B0604030504040204" pitchFamily="50" charset="-128"/>
                <a:ea typeface="メイリオ" panose="020B0604030504040204" pitchFamily="50" charset="-128"/>
              </a:rPr>
              <a:t>類似</a:t>
            </a:r>
            <a:r>
              <a:rPr lang="ja-JP" altLang="en-US" sz="2400" dirty="0" smtClean="0">
                <a:latin typeface="メイリオ" panose="020B0604030504040204" pitchFamily="50" charset="-128"/>
                <a:ea typeface="メイリオ" panose="020B0604030504040204" pitchFamily="50" charset="-128"/>
              </a:rPr>
              <a:t>コード片</a:t>
            </a:r>
            <a:endParaRPr kumimoji="1" lang="ja-JP" altLang="en-US" sz="2400" dirty="0">
              <a:latin typeface="メイリオ" panose="020B0604030504040204" pitchFamily="50" charset="-128"/>
              <a:ea typeface="メイリオ" panose="020B0604030504040204" pitchFamily="50" charset="-128"/>
            </a:endParaRPr>
          </a:p>
        </p:txBody>
      </p:sp>
      <p:sp>
        <p:nvSpPr>
          <p:cNvPr id="9" name="ストライプ矢印 8"/>
          <p:cNvSpPr/>
          <p:nvPr/>
        </p:nvSpPr>
        <p:spPr>
          <a:xfrm>
            <a:off x="5819778" y="3723657"/>
            <a:ext cx="908050" cy="1155700"/>
          </a:xfrm>
          <a:prstGeom prst="striped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
        <p:nvSpPr>
          <p:cNvPr id="10" name="Rectangle 4"/>
          <p:cNvSpPr>
            <a:spLocks noChangeArrowheads="1"/>
          </p:cNvSpPr>
          <p:nvPr/>
        </p:nvSpPr>
        <p:spPr bwMode="auto">
          <a:xfrm>
            <a:off x="1361431" y="6203267"/>
            <a:ext cx="9824743"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[3] </a:t>
            </a:r>
            <a:r>
              <a:rPr lang="en-US" altLang="ja-JP" sz="1200" dirty="0" err="1" smtClean="0">
                <a:solidFill>
                  <a:schemeClr val="tx2"/>
                </a:solidFill>
              </a:rPr>
              <a:t>Chanchal</a:t>
            </a:r>
            <a:r>
              <a:rPr lang="en-US" altLang="ja-JP" sz="1200" dirty="0">
                <a:solidFill>
                  <a:schemeClr val="tx2"/>
                </a:solidFill>
              </a:rPr>
              <a:t>, K. R. and James, R. C.: NICAD: Accurate Detection of Near-Miss Intentional Clones Using Flexible Pretty-Printing and Code Normalization, Proc. of ICPC 2008, pp. 172–181 (2008).</a:t>
            </a:r>
          </a:p>
        </p:txBody>
      </p:sp>
    </p:spTree>
    <p:extLst>
      <p:ext uri="{BB962C8B-B14F-4D97-AF65-F5344CB8AC3E}">
        <p14:creationId xmlns:p14="http://schemas.microsoft.com/office/powerpoint/2010/main" val="425391837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Step2: </a:t>
            </a:r>
            <a:r>
              <a:rPr lang="ja-JP" altLang="en-US" dirty="0">
                <a:solidFill>
                  <a:schemeClr val="bg1"/>
                </a:solidFill>
              </a:rPr>
              <a:t>テストコードの検索</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63772"/>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5" name="テキスト ボックス 4"/>
          <p:cNvSpPr txBox="1"/>
          <p:nvPr/>
        </p:nvSpPr>
        <p:spPr>
          <a:xfrm>
            <a:off x="1167110" y="5956240"/>
            <a:ext cx="4005159"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r>
              <a:rPr lang="en-US" altLang="ja-JP" sz="2000" dirty="0" smtClean="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テスト対象</a:t>
            </a:r>
            <a:r>
              <a:rPr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7984005" y="5956240"/>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446716" y="3609148"/>
            <a:ext cx="5108251"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endParaRPr lang="en-US" altLang="ja-JP" dirty="0" smtClean="0">
              <a:latin typeface="Consolas" panose="020B0609020204030204" pitchFamily="49" charset="0"/>
            </a:endParaRP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8" name="正方形/長方形 7"/>
          <p:cNvSpPr/>
          <p:nvPr/>
        </p:nvSpPr>
        <p:spPr>
          <a:xfrm>
            <a:off x="6020924" y="3609148"/>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b="0" dirty="0" smtClean="0">
                <a:effectLst/>
                <a:latin typeface="Consolas" panose="020B0609020204030204" pitchFamily="49" charset="0"/>
              </a:rPr>
              <a:t>@Test</a:t>
            </a:r>
          </a:p>
          <a:p>
            <a:r>
              <a:rPr lang="en-US" altLang="ja-JP" b="0" dirty="0" smtClean="0">
                <a:effectLst/>
                <a:latin typeface="Consolas" panose="020B0609020204030204" pitchFamily="49" charset="0"/>
              </a:rPr>
              <a:t>public void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b="0" dirty="0" smtClean="0">
                <a:effectLst/>
                <a:latin typeface="Consolas" panose="020B0609020204030204" pitchFamily="49" charset="0"/>
              </a:rPr>
              <a:t>() throws </a:t>
            </a:r>
            <a:r>
              <a:rPr lang="en-US" altLang="ja-JP" b="0" dirty="0" err="1" smtClean="0">
                <a:effectLst/>
                <a:latin typeface="Consolas" panose="020B0609020204030204" pitchFamily="49" charset="0"/>
              </a:rPr>
              <a:t>Throwable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sut</a:t>
            </a:r>
            <a:r>
              <a:rPr lang="en-US" altLang="ja-JP" b="0" dirty="0" smtClean="0">
                <a:effectLst/>
                <a:latin typeface="Consolas" panose="020B0609020204030204" pitchFamily="49" charset="0"/>
              </a:rPr>
              <a:t> = new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item1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item2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[100];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(item1));</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(100,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(item2));</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a:t>
            </a:r>
            <a:endParaRPr lang="en-US" altLang="ja-JP" b="0" dirty="0">
              <a:effectLst/>
              <a:latin typeface="Consolas" panose="020B0609020204030204" pitchFamily="49" charset="0"/>
            </a:endParaRPr>
          </a:p>
        </p:txBody>
      </p:sp>
      <p:sp>
        <p:nvSpPr>
          <p:cNvPr id="9" name="テキスト ボックス 8"/>
          <p:cNvSpPr txBox="1"/>
          <p:nvPr/>
        </p:nvSpPr>
        <p:spPr>
          <a:xfrm>
            <a:off x="1882688" y="3239816"/>
            <a:ext cx="2574005"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7551148" y="3244063"/>
            <a:ext cx="2957417"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b="1" dirty="0" err="1" smtClean="0">
                <a:latin typeface="メイリオ" panose="020B0604030504040204" pitchFamily="50" charset="-128"/>
                <a:ea typeface="メイリオ" panose="020B0604030504040204" pitchFamily="50" charset="-128"/>
              </a:rPr>
              <a:t>CalcPriceTest</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1" name="下矢印 10"/>
          <p:cNvSpPr/>
          <p:nvPr/>
        </p:nvSpPr>
        <p:spPr>
          <a:xfrm rot="16200000">
            <a:off x="5356990" y="4388446"/>
            <a:ext cx="1024176" cy="749727"/>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13402302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Step3:</a:t>
            </a:r>
            <a:r>
              <a:rPr lang="en-US" altLang="ja-JP" dirty="0">
                <a:solidFill>
                  <a:schemeClr val="bg1"/>
                </a:solidFill>
              </a:rPr>
              <a:t> </a:t>
            </a:r>
            <a:r>
              <a:rPr lang="ja-JP" altLang="en-US" dirty="0">
                <a:solidFill>
                  <a:schemeClr val="bg1"/>
                </a:solidFill>
              </a:rPr>
              <a:t>テストスメルの検出</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76375"/>
            <a:ext cx="10515600" cy="1412538"/>
          </a:xfrm>
        </p:spPr>
        <p:txBody>
          <a:bodyPr/>
          <a:lstStyle/>
          <a:p>
            <a:r>
              <a:rPr kumimoji="1" lang="ja-JP" altLang="en-US" dirty="0" smtClean="0"/>
              <a:t>テストスメル検出ツール</a:t>
            </a:r>
            <a:r>
              <a:rPr kumimoji="1" lang="en-US" altLang="ja-JP" dirty="0" smtClean="0"/>
              <a:t>: </a:t>
            </a:r>
            <a:r>
              <a:rPr kumimoji="1" lang="en-US" altLang="ja-JP" dirty="0" err="1" smtClean="0"/>
              <a:t>tsDetect</a:t>
            </a:r>
            <a:r>
              <a:rPr kumimoji="1" lang="en-US" altLang="ja-JP" dirty="0" smtClean="0"/>
              <a:t>[6]</a:t>
            </a:r>
          </a:p>
          <a:p>
            <a:pPr lvl="1"/>
            <a:r>
              <a:rPr lang="en-US" altLang="ja-JP" dirty="0" smtClean="0"/>
              <a:t>21</a:t>
            </a:r>
            <a:r>
              <a:rPr lang="ja-JP" altLang="en-US" dirty="0" smtClean="0"/>
              <a:t>種類のテストスメルを検出可能</a:t>
            </a:r>
            <a:endParaRPr lang="en-US" altLang="ja-JP" dirty="0" smtClean="0"/>
          </a:p>
          <a:p>
            <a:pPr lvl="1"/>
            <a:r>
              <a:rPr kumimoji="1" lang="ja-JP" altLang="en-US" dirty="0" smtClean="0"/>
              <a:t>各テストスメルの検出精度</a:t>
            </a:r>
            <a:r>
              <a:rPr kumimoji="1" lang="en-US" altLang="ja-JP" dirty="0" smtClean="0"/>
              <a:t>: 85%~100%</a:t>
            </a:r>
            <a:r>
              <a:rPr kumimoji="1" lang="ja-JP" altLang="en-US" dirty="0" err="1" smtClean="0"/>
              <a:t>、</a:t>
            </a:r>
            <a:r>
              <a:rPr kumimoji="1" lang="ja-JP" altLang="en-US" dirty="0" smtClean="0"/>
              <a:t>再現率</a:t>
            </a:r>
            <a:r>
              <a:rPr kumimoji="1" lang="en-US" altLang="ja-JP" dirty="0" smtClean="0"/>
              <a:t>: 90%~100%</a:t>
            </a:r>
          </a:p>
          <a:p>
            <a:pPr lvl="1"/>
            <a:endParaRPr kumimoji="1" lang="en-US" altLang="ja-JP" dirty="0" smtClean="0"/>
          </a:p>
          <a:p>
            <a:pPr lvl="1"/>
            <a:endParaRPr kumimoji="1" lang="ja-JP" altLang="en-US" dirty="0"/>
          </a:p>
        </p:txBody>
      </p:sp>
      <p:sp>
        <p:nvSpPr>
          <p:cNvPr id="5" name="正方形/長方形 4"/>
          <p:cNvSpPr/>
          <p:nvPr/>
        </p:nvSpPr>
        <p:spPr>
          <a:xfrm>
            <a:off x="838200" y="3098979"/>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solidFill>
                  <a:schemeClr val="tx1"/>
                </a:solidFill>
                <a:latin typeface="Consolas" panose="020B0609020204030204" pitchFamily="49" charset="0"/>
              </a:rPr>
              <a:t>@Test</a:t>
            </a:r>
          </a:p>
          <a:p>
            <a:r>
              <a:rPr lang="en-US" altLang="ja-JP" dirty="0" smtClean="0">
                <a:solidFill>
                  <a:schemeClr val="tx1"/>
                </a:solidFill>
                <a:latin typeface="Consolas" panose="020B0609020204030204" pitchFamily="49" charset="0"/>
              </a:rPr>
              <a:t>public void </a:t>
            </a:r>
            <a:r>
              <a:rPr lang="en-US" altLang="ja-JP" dirty="0" err="1" smtClean="0">
                <a:solidFill>
                  <a:schemeClr val="tx1"/>
                </a:solidFill>
                <a:latin typeface="Consolas" panose="020B0609020204030204" pitchFamily="49" charset="0"/>
              </a:rPr>
              <a:t>testCalcPrice</a:t>
            </a:r>
            <a:r>
              <a:rPr lang="en-US" altLang="ja-JP" dirty="0" smtClean="0">
                <a:solidFill>
                  <a:schemeClr val="tx1"/>
                </a:solidFill>
                <a:latin typeface="Consolas" panose="020B0609020204030204" pitchFamily="49" charset="0"/>
              </a:rPr>
              <a:t>() throws </a:t>
            </a:r>
            <a:r>
              <a:rPr lang="en-US" altLang="ja-JP" dirty="0" err="1" smtClean="0">
                <a:solidFill>
                  <a:schemeClr val="tx1"/>
                </a:solidFill>
                <a:latin typeface="Consolas" panose="020B0609020204030204" pitchFamily="49" charset="0"/>
              </a:rPr>
              <a:t>Throwable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sut</a:t>
            </a:r>
            <a:r>
              <a:rPr lang="en-US" altLang="ja-JP" dirty="0" smtClean="0">
                <a:solidFill>
                  <a:schemeClr val="tx1"/>
                </a:solidFill>
                <a:latin typeface="Consolas" panose="020B0609020204030204" pitchFamily="49" charset="0"/>
              </a:rPr>
              <a:t> = new </a:t>
            </a:r>
            <a:r>
              <a:rPr lang="en-US" altLang="ja-JP" dirty="0" err="1" smtClean="0">
                <a:solidFill>
                  <a:schemeClr val="tx1"/>
                </a:solidFill>
                <a:latin typeface="Consolas" panose="020B0609020204030204" pitchFamily="49" charset="0"/>
              </a:rPr>
              <a:t>CalcPrice</a:t>
            </a:r>
            <a:r>
              <a:rPr lang="en-US" altLang="ja-JP" dirty="0" smtClean="0">
                <a:solidFill>
                  <a:schemeClr val="tx1"/>
                </a:solidFill>
                <a:latin typeface="Consolas" panose="020B0609020204030204" pitchFamily="49" charset="0"/>
              </a:rPr>
              <a:t>();</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item1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 item2 = new </a:t>
            </a:r>
            <a:r>
              <a:rPr lang="en-US" altLang="ja-JP" dirty="0" err="1" smtClean="0">
                <a:solidFill>
                  <a:schemeClr val="tx1"/>
                </a:solidFill>
                <a:latin typeface="Consolas" panose="020B0609020204030204" pitchFamily="49" charset="0"/>
              </a:rPr>
              <a:t>int</a:t>
            </a:r>
            <a:r>
              <a:rPr lang="en-US" altLang="ja-JP" dirty="0" smtClean="0">
                <a:solidFill>
                  <a:schemeClr val="tx1"/>
                </a:solidFill>
                <a:latin typeface="Consolas" panose="020B0609020204030204" pitchFamily="49" charset="0"/>
              </a:rPr>
              <a:t>[100];</a:t>
            </a: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(item1));</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    </a:t>
            </a:r>
            <a:r>
              <a:rPr lang="en-US" altLang="ja-JP" dirty="0" err="1" smtClean="0">
                <a:solidFill>
                  <a:schemeClr val="tx1"/>
                </a:solidFill>
                <a:latin typeface="Consolas" panose="020B0609020204030204" pitchFamily="49" charset="0"/>
              </a:rPr>
              <a:t>assertEquals</a:t>
            </a:r>
            <a:r>
              <a:rPr lang="en-US" altLang="ja-JP" dirty="0" smtClean="0">
                <a:solidFill>
                  <a:schemeClr val="tx1"/>
                </a:solidFill>
                <a:latin typeface="Consolas" panose="020B0609020204030204" pitchFamily="49" charset="0"/>
              </a:rPr>
              <a:t>(100, </a:t>
            </a:r>
            <a:r>
              <a:rPr lang="en-US" altLang="ja-JP" dirty="0" err="1">
                <a:solidFill>
                  <a:schemeClr val="tx1"/>
                </a:solidFill>
                <a:latin typeface="Consolas" panose="020B0609020204030204" pitchFamily="49" charset="0"/>
              </a:rPr>
              <a:t>sut.calcPrice</a:t>
            </a:r>
            <a:r>
              <a:rPr lang="en-US" altLang="ja-JP" dirty="0">
                <a:solidFill>
                  <a:schemeClr val="tx1"/>
                </a:solidFill>
                <a:latin typeface="Consolas" panose="020B0609020204030204" pitchFamily="49" charset="0"/>
              </a:rPr>
              <a:t>(item2));</a:t>
            </a:r>
            <a:endParaRPr lang="en-US" altLang="ja-JP" dirty="0" smtClean="0">
              <a:solidFill>
                <a:schemeClr val="tx1"/>
              </a:solidFill>
              <a:latin typeface="Consolas" panose="020B0609020204030204" pitchFamily="49" charset="0"/>
            </a:endParaRPr>
          </a:p>
          <a:p>
            <a:r>
              <a:rPr lang="en-US" altLang="ja-JP" dirty="0" smtClean="0">
                <a:solidFill>
                  <a:schemeClr val="tx1"/>
                </a:solidFill>
                <a:latin typeface="Consolas" panose="020B0609020204030204" pitchFamily="49" charset="0"/>
              </a:rPr>
              <a:t>}</a:t>
            </a:r>
            <a:endParaRPr lang="en-US" altLang="ja-JP" dirty="0">
              <a:solidFill>
                <a:schemeClr val="tx1"/>
              </a:solidFill>
              <a:latin typeface="Consolas" panose="020B0609020204030204" pitchFamily="49" charset="0"/>
            </a:endParaRPr>
          </a:p>
        </p:txBody>
      </p:sp>
      <p:sp>
        <p:nvSpPr>
          <p:cNvPr id="6" name="右矢印 5"/>
          <p:cNvSpPr/>
          <p:nvPr/>
        </p:nvSpPr>
        <p:spPr>
          <a:xfrm>
            <a:off x="6520069" y="3780066"/>
            <a:ext cx="890593" cy="946150"/>
          </a:xfrm>
          <a:prstGeom prs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graphicFrame>
        <p:nvGraphicFramePr>
          <p:cNvPr id="7" name="表 6"/>
          <p:cNvGraphicFramePr>
            <a:graphicFrameLocks noGrp="1"/>
          </p:cNvGraphicFramePr>
          <p:nvPr>
            <p:extLst>
              <p:ext uri="{D42A27DB-BD31-4B8C-83A1-F6EECF244321}">
                <p14:modId xmlns:p14="http://schemas.microsoft.com/office/powerpoint/2010/main" val="4082172918"/>
              </p:ext>
            </p:extLst>
          </p:nvPr>
        </p:nvGraphicFramePr>
        <p:xfrm>
          <a:off x="7543339" y="3397381"/>
          <a:ext cx="3608365" cy="1711520"/>
        </p:xfrm>
        <a:graphic>
          <a:graphicData uri="http://schemas.openxmlformats.org/drawingml/2006/table">
            <a:tbl>
              <a:tblPr firstRow="1" bandRow="1">
                <a:tableStyleId>{B301B821-A1FF-4177-AEE7-76D212191A09}</a:tableStyleId>
              </a:tblPr>
              <a:tblGrid>
                <a:gridCol w="642312">
                  <a:extLst>
                    <a:ext uri="{9D8B030D-6E8A-4147-A177-3AD203B41FA5}">
                      <a16:colId xmlns:a16="http://schemas.microsoft.com/office/drawing/2014/main" val="2831052268"/>
                    </a:ext>
                  </a:extLst>
                </a:gridCol>
                <a:gridCol w="2966053">
                  <a:extLst>
                    <a:ext uri="{9D8B030D-6E8A-4147-A177-3AD203B41FA5}">
                      <a16:colId xmlns:a16="http://schemas.microsoft.com/office/drawing/2014/main" val="2085770676"/>
                    </a:ext>
                  </a:extLst>
                </a:gridCol>
              </a:tblGrid>
              <a:tr h="427880">
                <a:tc>
                  <a:txBody>
                    <a:bodyPr/>
                    <a:lstStyle/>
                    <a:p>
                      <a:pPr algn="ct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テストスメル</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82259585"/>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Assertion </a:t>
                      </a:r>
                      <a:r>
                        <a:rPr kumimoji="1" lang="en-US" altLang="ja-JP" sz="2000" dirty="0" err="1" smtClean="0">
                          <a:latin typeface="メイリオ" panose="020B0604030504040204" pitchFamily="50" charset="-128"/>
                          <a:ea typeface="メイリオ" panose="020B0604030504040204" pitchFamily="50" charset="-128"/>
                        </a:rPr>
                        <a:t>Roullete</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9679138"/>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Exception Handling</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029251206"/>
                  </a:ext>
                </a:extLst>
              </a:tr>
              <a:tr h="427880">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en-US" altLang="ja-JP" sz="2000" dirty="0" smtClean="0">
                          <a:latin typeface="メイリオ" panose="020B0604030504040204" pitchFamily="50" charset="-128"/>
                          <a:ea typeface="メイリオ" panose="020B0604030504040204" pitchFamily="50" charset="-128"/>
                        </a:rPr>
                        <a:t>Eager Test</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587418639"/>
                  </a:ext>
                </a:extLst>
              </a:tr>
            </a:tbl>
          </a:graphicData>
        </a:graphic>
      </p:graphicFrame>
      <p:sp>
        <p:nvSpPr>
          <p:cNvPr id="8" name="角丸四角形 7"/>
          <p:cNvSpPr/>
          <p:nvPr/>
        </p:nvSpPr>
        <p:spPr>
          <a:xfrm>
            <a:off x="4381500" y="3375684"/>
            <a:ext cx="2083904" cy="329428"/>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9" name="図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1243" y="3021352"/>
            <a:ext cx="445604" cy="445604"/>
          </a:xfrm>
          <a:prstGeom prst="rect">
            <a:avLst/>
          </a:prstGeom>
        </p:spPr>
      </p:pic>
      <p:sp>
        <p:nvSpPr>
          <p:cNvPr id="10" name="角丸四角形 9"/>
          <p:cNvSpPr/>
          <p:nvPr/>
        </p:nvSpPr>
        <p:spPr>
          <a:xfrm>
            <a:off x="1297971" y="4540823"/>
            <a:ext cx="5167433" cy="553167"/>
          </a:xfrm>
          <a:prstGeom prst="round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4555734"/>
            <a:ext cx="445604" cy="445604"/>
          </a:xfrm>
          <a:prstGeom prst="rect">
            <a:avLst/>
          </a:prstGeom>
        </p:spPr>
      </p:pic>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58885" y="5013688"/>
            <a:ext cx="445604" cy="445604"/>
          </a:xfrm>
          <a:prstGeom prst="rect">
            <a:avLst/>
          </a:prstGeom>
        </p:spPr>
      </p:pic>
      <p:sp>
        <p:nvSpPr>
          <p:cNvPr id="13" name="テキスト ボックス 12"/>
          <p:cNvSpPr txBox="1"/>
          <p:nvPr/>
        </p:nvSpPr>
        <p:spPr>
          <a:xfrm>
            <a:off x="2801281" y="5516026"/>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14" name="Rectangle 4"/>
          <p:cNvSpPr>
            <a:spLocks noChangeArrowheads="1"/>
          </p:cNvSpPr>
          <p:nvPr/>
        </p:nvSpPr>
        <p:spPr bwMode="auto">
          <a:xfrm>
            <a:off x="1021049" y="6104790"/>
            <a:ext cx="99779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[6] A</a:t>
            </a:r>
            <a:r>
              <a:rPr lang="en-US" altLang="ja-JP" sz="1200" dirty="0">
                <a:solidFill>
                  <a:schemeClr val="tx2"/>
                </a:solidFill>
              </a:rPr>
              <a:t>. </a:t>
            </a:r>
            <a:r>
              <a:rPr lang="en-US" altLang="ja-JP" sz="1200" dirty="0" err="1">
                <a:solidFill>
                  <a:schemeClr val="tx2"/>
                </a:solidFill>
              </a:rPr>
              <a:t>Peruma</a:t>
            </a:r>
            <a:r>
              <a:rPr lang="en-US" altLang="ja-JP" sz="1200" dirty="0">
                <a:solidFill>
                  <a:schemeClr val="tx2"/>
                </a:solidFill>
              </a:rPr>
              <a:t>, K. </a:t>
            </a:r>
            <a:r>
              <a:rPr lang="en-US" altLang="ja-JP" sz="1200" dirty="0" err="1">
                <a:solidFill>
                  <a:schemeClr val="tx2"/>
                </a:solidFill>
              </a:rPr>
              <a:t>Almalki</a:t>
            </a:r>
            <a:r>
              <a:rPr lang="en-US" altLang="ja-JP" sz="1200" dirty="0">
                <a:solidFill>
                  <a:schemeClr val="tx2"/>
                </a:solidFill>
              </a:rPr>
              <a:t>, C. D. Newman, M. W. </a:t>
            </a:r>
            <a:r>
              <a:rPr lang="en-US" altLang="ja-JP" sz="1200" dirty="0" err="1">
                <a:solidFill>
                  <a:schemeClr val="tx2"/>
                </a:solidFill>
              </a:rPr>
              <a:t>Mkaouer,A</a:t>
            </a:r>
            <a:r>
              <a:rPr lang="en-US" altLang="ja-JP" sz="1200" dirty="0">
                <a:solidFill>
                  <a:schemeClr val="tx2"/>
                </a:solidFill>
              </a:rPr>
              <a:t>. </a:t>
            </a:r>
            <a:r>
              <a:rPr lang="en-US" altLang="ja-JP" sz="1200" dirty="0" err="1">
                <a:solidFill>
                  <a:schemeClr val="tx2"/>
                </a:solidFill>
              </a:rPr>
              <a:t>Ouni</a:t>
            </a:r>
            <a:r>
              <a:rPr lang="en-US" altLang="ja-JP" sz="1200" dirty="0">
                <a:solidFill>
                  <a:schemeClr val="tx2"/>
                </a:solidFill>
              </a:rPr>
              <a:t> and F. </a:t>
            </a:r>
            <a:r>
              <a:rPr lang="en-US" altLang="ja-JP" sz="1200" dirty="0" err="1">
                <a:solidFill>
                  <a:schemeClr val="tx2"/>
                </a:solidFill>
              </a:rPr>
              <a:t>Palomba</a:t>
            </a:r>
            <a:r>
              <a:rPr lang="en-US" altLang="ja-JP" sz="1200" dirty="0">
                <a:solidFill>
                  <a:schemeClr val="tx2"/>
                </a:solidFill>
              </a:rPr>
              <a:t>: “On the distribution of test smells </a:t>
            </a:r>
            <a:r>
              <a:rPr lang="en-US" altLang="ja-JP" sz="1200" dirty="0" err="1">
                <a:solidFill>
                  <a:schemeClr val="tx2"/>
                </a:solidFill>
              </a:rPr>
              <a:t>inopen</a:t>
            </a:r>
            <a:r>
              <a:rPr lang="en-US" altLang="ja-JP" sz="1200" dirty="0">
                <a:solidFill>
                  <a:schemeClr val="tx2"/>
                </a:solidFill>
              </a:rPr>
              <a:t> source android applications: An exploratory study”, </a:t>
            </a:r>
            <a:r>
              <a:rPr lang="en-US" altLang="ja-JP" sz="1200" dirty="0" err="1">
                <a:solidFill>
                  <a:schemeClr val="tx2"/>
                </a:solidFill>
              </a:rPr>
              <a:t>Pro.of</a:t>
            </a:r>
            <a:r>
              <a:rPr lang="en-US" altLang="ja-JP" sz="1200" dirty="0">
                <a:solidFill>
                  <a:schemeClr val="tx2"/>
                </a:solidFill>
              </a:rPr>
              <a:t> CASCON, pp. 193–202 (2019).</a:t>
            </a:r>
          </a:p>
        </p:txBody>
      </p:sp>
    </p:spTree>
    <p:extLst>
      <p:ext uri="{BB962C8B-B14F-4D97-AF65-F5344CB8AC3E}">
        <p14:creationId xmlns:p14="http://schemas.microsoft.com/office/powerpoint/2010/main" val="14698556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solidFill>
                  <a:schemeClr val="bg1"/>
                </a:solidFill>
              </a:rPr>
              <a:t>ソフトウェアテスト</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653725"/>
            <a:ext cx="10515600" cy="1180962"/>
          </a:xfrm>
        </p:spPr>
        <p:txBody>
          <a:bodyPr/>
          <a:lstStyle/>
          <a:p>
            <a:r>
              <a:rPr kumimoji="1" lang="ja-JP" altLang="en-US" dirty="0" smtClean="0"/>
              <a:t>ソフトウェア開発におけるソフトウェアの品質を確かめる工程</a:t>
            </a:r>
          </a:p>
        </p:txBody>
      </p:sp>
      <p:sp>
        <p:nvSpPr>
          <p:cNvPr id="5" name="山形 4"/>
          <p:cNvSpPr/>
          <p:nvPr/>
        </p:nvSpPr>
        <p:spPr>
          <a:xfrm>
            <a:off x="1621735"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要件定義</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6" name="山形 5"/>
          <p:cNvSpPr/>
          <p:nvPr/>
        </p:nvSpPr>
        <p:spPr>
          <a:xfrm>
            <a:off x="3657601"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設計</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7" name="山形 6"/>
          <p:cNvSpPr/>
          <p:nvPr/>
        </p:nvSpPr>
        <p:spPr>
          <a:xfrm>
            <a:off x="5693467" y="2754605"/>
            <a:ext cx="2315817" cy="1719470"/>
          </a:xfrm>
          <a:prstGeom prst="chevron">
            <a:avLst>
              <a:gd name="adj" fmla="val 21543"/>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実装</a:t>
            </a:r>
            <a:endParaRPr kumimoji="1" lang="ja-JP" altLang="en-US" sz="2400" dirty="0">
              <a:solidFill>
                <a:schemeClr val="tx1"/>
              </a:solidFill>
              <a:latin typeface="メイリオ" panose="020B0604030504040204" pitchFamily="50" charset="-128"/>
              <a:ea typeface="メイリオ" panose="020B0604030504040204" pitchFamily="50" charset="-128"/>
            </a:endParaRPr>
          </a:p>
        </p:txBody>
      </p:sp>
      <p:sp>
        <p:nvSpPr>
          <p:cNvPr id="8" name="山形 7"/>
          <p:cNvSpPr/>
          <p:nvPr/>
        </p:nvSpPr>
        <p:spPr>
          <a:xfrm>
            <a:off x="7729333" y="2754605"/>
            <a:ext cx="2826024" cy="1719470"/>
          </a:xfrm>
          <a:prstGeom prst="chevron">
            <a:avLst>
              <a:gd name="adj" fmla="val 21543"/>
            </a:avLst>
          </a:prstGeom>
          <a:solidFill>
            <a:schemeClr val="bg2"/>
          </a:solid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400" dirty="0" smtClean="0">
                <a:solidFill>
                  <a:schemeClr val="tx1"/>
                </a:solidFill>
                <a:latin typeface="メイリオ" panose="020B0604030504040204" pitchFamily="50" charset="-128"/>
                <a:ea typeface="メイリオ" panose="020B0604030504040204" pitchFamily="50" charset="-128"/>
              </a:rPr>
              <a:t>テスト</a:t>
            </a:r>
            <a:endParaRPr kumimoji="1" lang="en-US" altLang="ja-JP" sz="2400"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b="1" dirty="0" smtClean="0">
                <a:solidFill>
                  <a:schemeClr val="tx1"/>
                </a:solidFill>
                <a:latin typeface="メイリオ" panose="020B0604030504040204" pitchFamily="50" charset="-128"/>
                <a:ea typeface="メイリオ" panose="020B0604030504040204" pitchFamily="50" charset="-128"/>
              </a:rPr>
              <a:t>単体テスト</a:t>
            </a:r>
            <a:endParaRPr lang="en-US" altLang="ja-JP" b="1"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dirty="0" smtClean="0">
                <a:solidFill>
                  <a:schemeClr val="tx1"/>
                </a:solidFill>
                <a:latin typeface="メイリオ" panose="020B0604030504040204" pitchFamily="50" charset="-128"/>
                <a:ea typeface="メイリオ" panose="020B0604030504040204" pitchFamily="50" charset="-128"/>
              </a:rPr>
              <a:t>結合テスト</a:t>
            </a:r>
            <a:endParaRPr kumimoji="1" lang="en-US" altLang="ja-JP" dirty="0" smtClean="0">
              <a:solidFill>
                <a:schemeClr val="tx1"/>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lang="ja-JP" altLang="en-US" dirty="0" smtClean="0">
                <a:solidFill>
                  <a:schemeClr val="tx1"/>
                </a:solidFill>
                <a:latin typeface="メイリオ" panose="020B0604030504040204" pitchFamily="50" charset="-128"/>
                <a:ea typeface="メイリオ" panose="020B0604030504040204" pitchFamily="50" charset="-128"/>
              </a:rPr>
              <a:t>システムテスト</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角丸四角形吹き出し 8"/>
          <p:cNvSpPr/>
          <p:nvPr/>
        </p:nvSpPr>
        <p:spPr>
          <a:xfrm>
            <a:off x="2036280" y="4787823"/>
            <a:ext cx="7828721" cy="787132"/>
          </a:xfrm>
          <a:prstGeom prst="wedgeRoundRectCallout">
            <a:avLst>
              <a:gd name="adj1" fmla="val 40285"/>
              <a:gd name="adj2" fmla="val -114195"/>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開発</a:t>
            </a:r>
            <a:r>
              <a:rPr lang="ja-JP" altLang="en-US" sz="2400" dirty="0">
                <a:latin typeface="メイリオ" panose="020B0604030504040204" pitchFamily="50" charset="-128"/>
                <a:ea typeface="メイリオ" panose="020B0604030504040204" pitchFamily="50" charset="-128"/>
              </a:rPr>
              <a:t>全体</a:t>
            </a:r>
            <a:r>
              <a:rPr lang="ja-JP" altLang="en-US" sz="2400" dirty="0" smtClean="0">
                <a:latin typeface="メイリオ" panose="020B0604030504040204" pitchFamily="50" charset="-128"/>
                <a:ea typeface="メイリオ" panose="020B0604030504040204" pitchFamily="50" charset="-128"/>
              </a:rPr>
              <a:t>の</a:t>
            </a:r>
            <a:r>
              <a:rPr lang="en-US" altLang="ja-JP" sz="2400" dirty="0" smtClean="0">
                <a:latin typeface="メイリオ" panose="020B0604030504040204" pitchFamily="50" charset="-128"/>
                <a:ea typeface="メイリオ" panose="020B0604030504040204" pitchFamily="50" charset="-128"/>
              </a:rPr>
              <a:t>30~50%</a:t>
            </a:r>
            <a:r>
              <a:rPr lang="ja-JP" altLang="en-US" sz="2400" dirty="0">
                <a:latin typeface="メイリオ" panose="020B0604030504040204" pitchFamily="50" charset="-128"/>
                <a:ea typeface="メイリオ" panose="020B0604030504040204" pitchFamily="50" charset="-128"/>
              </a:rPr>
              <a:t>の費用を</a:t>
            </a:r>
            <a:r>
              <a:rPr lang="ja-JP" altLang="en-US" sz="2400" dirty="0" smtClean="0">
                <a:latin typeface="メイリオ" panose="020B0604030504040204" pitchFamily="50" charset="-128"/>
                <a:ea typeface="メイリオ" panose="020B0604030504040204" pitchFamily="50" charset="-128"/>
              </a:rPr>
              <a:t>占めると言われている</a:t>
            </a:r>
            <a:r>
              <a:rPr lang="en-US" altLang="ja-JP" sz="2400" dirty="0" smtClean="0">
                <a:latin typeface="メイリオ" panose="020B0604030504040204" pitchFamily="50" charset="-128"/>
                <a:ea typeface="メイリオ" panose="020B0604030504040204" pitchFamily="50" charset="-128"/>
              </a:rPr>
              <a:t>[1]</a:t>
            </a:r>
            <a:endParaRPr lang="ja-JP" altLang="en-US" sz="2400" dirty="0">
              <a:latin typeface="メイリオ" panose="020B0604030504040204" pitchFamily="50" charset="-128"/>
              <a:ea typeface="メイリオ" panose="020B0604030504040204" pitchFamily="50" charset="-128"/>
            </a:endParaRPr>
          </a:p>
        </p:txBody>
      </p:sp>
      <p:sp>
        <p:nvSpPr>
          <p:cNvPr id="10" name="Rectangle 4"/>
          <p:cNvSpPr>
            <a:spLocks noChangeArrowheads="1"/>
          </p:cNvSpPr>
          <p:nvPr/>
        </p:nvSpPr>
        <p:spPr bwMode="auto">
          <a:xfrm>
            <a:off x="881899" y="6231135"/>
            <a:ext cx="10582888" cy="307777"/>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[1] M. </a:t>
            </a:r>
            <a:r>
              <a:rPr lang="en-US" altLang="ja-JP" sz="1400" dirty="0" err="1" smtClean="0">
                <a:solidFill>
                  <a:schemeClr val="tx2"/>
                </a:solidFill>
              </a:rPr>
              <a:t>Ellims</a:t>
            </a:r>
            <a:r>
              <a:rPr lang="en-US" altLang="ja-JP" sz="1400" dirty="0" smtClean="0">
                <a:solidFill>
                  <a:schemeClr val="tx2"/>
                </a:solidFill>
              </a:rPr>
              <a:t> </a:t>
            </a:r>
            <a:r>
              <a:rPr lang="en-US" altLang="ja-JP" sz="1400" dirty="0">
                <a:solidFill>
                  <a:schemeClr val="tx2"/>
                </a:solidFill>
              </a:rPr>
              <a:t>and </a:t>
            </a:r>
            <a:r>
              <a:rPr lang="en-US" altLang="ja-JP" sz="1400" dirty="0" smtClean="0">
                <a:solidFill>
                  <a:schemeClr val="tx2"/>
                </a:solidFill>
              </a:rPr>
              <a:t>J. Bridges and D. C. </a:t>
            </a:r>
            <a:r>
              <a:rPr lang="en-US" altLang="ja-JP" sz="1400" dirty="0" err="1" smtClean="0">
                <a:solidFill>
                  <a:schemeClr val="tx2"/>
                </a:solidFill>
              </a:rPr>
              <a:t>Ince</a:t>
            </a:r>
            <a:r>
              <a:rPr lang="en-US" altLang="ja-JP" sz="1400" dirty="0" smtClean="0">
                <a:solidFill>
                  <a:schemeClr val="tx2"/>
                </a:solidFill>
              </a:rPr>
              <a:t>. </a:t>
            </a:r>
            <a:r>
              <a:rPr lang="en-US" altLang="ja-JP" sz="1400" dirty="0">
                <a:solidFill>
                  <a:schemeClr val="tx2"/>
                </a:solidFill>
              </a:rPr>
              <a:t>The Economics of Unit Testing. Empirical Software Engineering</a:t>
            </a:r>
            <a:r>
              <a:rPr lang="en-US" altLang="ja-JP" sz="1400" dirty="0" smtClean="0">
                <a:solidFill>
                  <a:schemeClr val="tx2"/>
                </a:solidFill>
              </a:rPr>
              <a:t>, 11(1):5-31, 2006.</a:t>
            </a:r>
            <a:endParaRPr lang="en-US" altLang="ja-JP" sz="1400" dirty="0">
              <a:solidFill>
                <a:schemeClr val="tx2"/>
              </a:solidFill>
            </a:endParaRPr>
          </a:p>
        </p:txBody>
      </p:sp>
      <p:sp>
        <p:nvSpPr>
          <p:cNvPr id="11" name="テキスト ボックス 10"/>
          <p:cNvSpPr txBox="1"/>
          <p:nvPr/>
        </p:nvSpPr>
        <p:spPr>
          <a:xfrm>
            <a:off x="4324351" y="2371971"/>
            <a:ext cx="3252580" cy="400110"/>
          </a:xfrm>
          <a:prstGeom prst="rect">
            <a:avLst/>
          </a:prstGeom>
          <a:noFill/>
        </p:spPr>
        <p:txBody>
          <a:bodyPr wrap="square" rtlCol="0">
            <a:spAutoFit/>
          </a:bodyPr>
          <a:lstStyle/>
          <a:p>
            <a:r>
              <a:rPr lang="ja-JP" altLang="en-US" sz="2000" dirty="0" smtClean="0">
                <a:latin typeface="メイリオ" panose="020B0604030504040204" pitchFamily="50" charset="-128"/>
                <a:ea typeface="メイリオ" panose="020B0604030504040204" pitchFamily="50" charset="-128"/>
              </a:rPr>
              <a:t>ソフトウェア開発プロセス</a:t>
            </a:r>
            <a:endParaRPr kumimoji="1" lang="ja-JP" altLang="en-US"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552940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219428"/>
            <a:ext cx="7715902" cy="729386"/>
          </a:xfrm>
        </p:spPr>
        <p:txBody>
          <a:bodyPr>
            <a:noAutofit/>
          </a:bodyPr>
          <a:lstStyle/>
          <a:p>
            <a:r>
              <a:rPr lang="en-US" altLang="ja-JP" sz="2800" b="1" dirty="0"/>
              <a:t>Step4: </a:t>
            </a:r>
            <a:r>
              <a:rPr lang="ja-JP" altLang="en-US" sz="2800" dirty="0"/>
              <a:t>推薦されるテストスイートの順位付け</a:t>
            </a:r>
            <a:endParaRPr kumimoji="1" lang="ja-JP" altLang="en-US" sz="2800" dirty="0"/>
          </a:p>
        </p:txBody>
      </p:sp>
      <p:sp>
        <p:nvSpPr>
          <p:cNvPr id="4" name="コンテンツ プレースホルダー 2"/>
          <p:cNvSpPr>
            <a:spLocks noGrp="1"/>
          </p:cNvSpPr>
          <p:nvPr>
            <p:ph idx="1"/>
          </p:nvPr>
        </p:nvSpPr>
        <p:spPr>
          <a:xfrm>
            <a:off x="838200" y="1719214"/>
            <a:ext cx="10515600" cy="574675"/>
          </a:xfrm>
        </p:spPr>
        <p:txBody>
          <a:bodyPr/>
          <a:lstStyle/>
          <a:p>
            <a:r>
              <a:rPr lang="ja-JP" altLang="en-US" dirty="0" smtClean="0"/>
              <a:t>テストスイートは、以下の</a:t>
            </a:r>
            <a:r>
              <a:rPr lang="en-US" altLang="ja-JP" dirty="0" smtClean="0"/>
              <a:t>2</a:t>
            </a:r>
            <a:r>
              <a:rPr lang="ja-JP" altLang="en-US" dirty="0" err="1" smtClean="0"/>
              <a:t>つの</a:t>
            </a:r>
            <a:r>
              <a:rPr lang="ja-JP" altLang="en-US" dirty="0" smtClean="0"/>
              <a:t>要素を基に順位付けられる</a:t>
            </a:r>
            <a:endParaRPr lang="en-US" altLang="ja-JP" dirty="0"/>
          </a:p>
          <a:p>
            <a:endParaRPr kumimoji="1" lang="ja-JP" altLang="en-US" dirty="0"/>
          </a:p>
        </p:txBody>
      </p:sp>
      <p:sp>
        <p:nvSpPr>
          <p:cNvPr id="5" name="角丸四角形 4"/>
          <p:cNvSpPr/>
          <p:nvPr/>
        </p:nvSpPr>
        <p:spPr>
          <a:xfrm>
            <a:off x="1516061" y="2774116"/>
            <a:ext cx="4375150" cy="1085255"/>
          </a:xfrm>
          <a:prstGeom prst="roundRect">
            <a:avLst/>
          </a:prstGeom>
          <a:ln w="38100"/>
        </p:spPr>
        <p:style>
          <a:lnRef idx="2">
            <a:schemeClr val="accent5"/>
          </a:lnRef>
          <a:fillRef idx="1">
            <a:schemeClr val="lt1"/>
          </a:fillRef>
          <a:effectRef idx="0">
            <a:schemeClr val="accent5"/>
          </a:effectRef>
          <a:fontRef idx="minor">
            <a:schemeClr val="dk1"/>
          </a:fontRef>
        </p:style>
        <p:txBody>
          <a:bodyPr rtlCol="0" anchor="ctr"/>
          <a:lstStyle/>
          <a:p>
            <a:r>
              <a:rPr lang="ja-JP" altLang="en-US" sz="2400" dirty="0">
                <a:latin typeface="メイリオ" panose="020B0604030504040204" pitchFamily="50" charset="-128"/>
                <a:ea typeface="メイリオ" panose="020B0604030504040204" pitchFamily="50" charset="-128"/>
              </a:rPr>
              <a:t>入力コード片と類似コード片間の類似度</a:t>
            </a:r>
            <a:r>
              <a:rPr lang="en-US" altLang="ja-JP" sz="2400" dirty="0">
                <a:latin typeface="メイリオ" panose="020B0604030504040204" pitchFamily="50" charset="-128"/>
                <a:ea typeface="メイリオ" panose="020B0604030504040204" pitchFamily="50" charset="-128"/>
              </a:rPr>
              <a:t>(</a:t>
            </a:r>
            <a:r>
              <a:rPr lang="en-US" altLang="ja-JP" sz="2400" dirty="0" smtClean="0">
                <a:latin typeface="メイリオ" panose="020B0604030504040204" pitchFamily="50" charset="-128"/>
                <a:ea typeface="メイリオ" panose="020B0604030504040204" pitchFamily="50" charset="-128"/>
              </a:rPr>
              <a:t>Step1</a:t>
            </a:r>
            <a:r>
              <a:rPr lang="en-US" altLang="ja-JP" sz="2400" dirty="0">
                <a:latin typeface="メイリオ" panose="020B0604030504040204" pitchFamily="50" charset="-128"/>
                <a:ea typeface="メイリオ" panose="020B0604030504040204" pitchFamily="50" charset="-128"/>
              </a:rPr>
              <a:t>)</a:t>
            </a:r>
          </a:p>
        </p:txBody>
      </p:sp>
      <p:sp>
        <p:nvSpPr>
          <p:cNvPr id="6" name="テキスト ボックス 5"/>
          <p:cNvSpPr txBox="1"/>
          <p:nvPr/>
        </p:nvSpPr>
        <p:spPr>
          <a:xfrm>
            <a:off x="3024186" y="2377219"/>
            <a:ext cx="1358900" cy="461665"/>
          </a:xfrm>
          <a:prstGeom prst="rect">
            <a:avLst/>
          </a:prstGeom>
          <a:ln w="38100"/>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類似</a:t>
            </a:r>
            <a:r>
              <a:rPr lang="ja-JP" altLang="en-US" sz="2400" b="1" dirty="0">
                <a:latin typeface="メイリオ" panose="020B0604030504040204" pitchFamily="50" charset="-128"/>
                <a:ea typeface="メイリオ" panose="020B0604030504040204" pitchFamily="50" charset="-128"/>
              </a:rPr>
              <a:t>度</a:t>
            </a:r>
            <a:endParaRPr kumimoji="1" lang="ja-JP" altLang="en-US" sz="2400" b="1" dirty="0">
              <a:latin typeface="メイリオ" panose="020B0604030504040204" pitchFamily="50" charset="-128"/>
              <a:ea typeface="メイリオ" panose="020B0604030504040204" pitchFamily="50" charset="-128"/>
            </a:endParaRPr>
          </a:p>
        </p:txBody>
      </p:sp>
      <p:sp>
        <p:nvSpPr>
          <p:cNvPr id="7" name="角丸四角形 6"/>
          <p:cNvSpPr/>
          <p:nvPr/>
        </p:nvSpPr>
        <p:spPr>
          <a:xfrm>
            <a:off x="6186486" y="2770234"/>
            <a:ext cx="4375150" cy="1085255"/>
          </a:xfrm>
          <a:prstGeom prst="round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rtlCol="0" anchor="ctr"/>
          <a:lstStyle/>
          <a:p>
            <a:r>
              <a:rPr lang="ja-JP" altLang="en-US" sz="2400" dirty="0" smtClean="0">
                <a:latin typeface="メイリオ" panose="020B0604030504040204" pitchFamily="50" charset="-128"/>
                <a:ea typeface="メイリオ" panose="020B0604030504040204" pitchFamily="50" charset="-128"/>
              </a:rPr>
              <a:t>テストスイート内に含まれるテストスメルの数</a:t>
            </a:r>
            <a:r>
              <a:rPr lang="en-US" altLang="ja-JP" sz="2400" dirty="0" smtClean="0">
                <a:latin typeface="メイリオ" panose="020B0604030504040204" pitchFamily="50" charset="-128"/>
                <a:ea typeface="メイリオ" panose="020B0604030504040204" pitchFamily="50" charset="-128"/>
              </a:rPr>
              <a:t>(Step3)</a:t>
            </a:r>
          </a:p>
        </p:txBody>
      </p:sp>
      <p:sp>
        <p:nvSpPr>
          <p:cNvPr id="8" name="テキスト ボックス 7"/>
          <p:cNvSpPr txBox="1"/>
          <p:nvPr/>
        </p:nvSpPr>
        <p:spPr>
          <a:xfrm>
            <a:off x="7317579" y="2366157"/>
            <a:ext cx="2112963" cy="461665"/>
          </a:xfrm>
          <a:prstGeom prst="rect">
            <a:avLst/>
          </a:prstGeom>
          <a:ln w="38100">
            <a:solidFill>
              <a:schemeClr val="accent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ja-JP" altLang="en-US" sz="2400" b="1" dirty="0" smtClean="0">
                <a:latin typeface="メイリオ" panose="020B0604030504040204" pitchFamily="50" charset="-128"/>
                <a:ea typeface="メイリオ" panose="020B0604030504040204" pitchFamily="50" charset="-128"/>
              </a:rPr>
              <a:t>テストスメル</a:t>
            </a:r>
            <a:endParaRPr kumimoji="1" lang="ja-JP" altLang="en-US" sz="2400" b="1" dirty="0">
              <a:latin typeface="メイリオ" panose="020B0604030504040204" pitchFamily="50" charset="-128"/>
              <a:ea typeface="メイリオ" panose="020B0604030504040204" pitchFamily="50" charset="-128"/>
            </a:endParaRPr>
          </a:p>
        </p:txBody>
      </p:sp>
      <p:sp>
        <p:nvSpPr>
          <p:cNvPr id="9" name="二等辺三角形 8"/>
          <p:cNvSpPr/>
          <p:nvPr/>
        </p:nvSpPr>
        <p:spPr>
          <a:xfrm rot="10800000">
            <a:off x="3733800" y="4171353"/>
            <a:ext cx="4724400" cy="3175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
        <p:nvSpPr>
          <p:cNvPr id="10" name="フローチャート: 代替処理 9"/>
          <p:cNvSpPr/>
          <p:nvPr/>
        </p:nvSpPr>
        <p:spPr>
          <a:xfrm>
            <a:off x="1401761" y="4896447"/>
            <a:ext cx="9401175" cy="1273733"/>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3200" dirty="0" smtClean="0">
                <a:latin typeface="メイリオ" panose="020B0604030504040204" pitchFamily="50" charset="-128"/>
                <a:ea typeface="メイリオ" panose="020B0604030504040204" pitchFamily="50" charset="-128"/>
              </a:rPr>
              <a:t>類似度を優先として並び替え、類似度が同じ場合テストスメルの数で順位づける</a:t>
            </a:r>
            <a:endParaRPr lang="ja-JP" altLang="en-US" sz="32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98362609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200" y="1560585"/>
            <a:ext cx="10452652" cy="4356514"/>
          </a:xfrm>
        </p:spPr>
        <p:txBody>
          <a:bodyPr/>
          <a:lstStyle/>
          <a:p>
            <a:r>
              <a:rPr kumimoji="1" lang="ja-JP" altLang="en-US" dirty="0" smtClean="0"/>
              <a:t>推薦プロセスの容易化と速度の向上</a:t>
            </a:r>
            <a:endParaRPr kumimoji="1" lang="en-US" altLang="ja-JP" dirty="0" smtClean="0"/>
          </a:p>
          <a:p>
            <a:pPr lvl="1"/>
            <a:r>
              <a:rPr lang="ja-JP" altLang="en-US" dirty="0" smtClean="0"/>
              <a:t>ソースコードデータベース</a:t>
            </a:r>
            <a:r>
              <a:rPr lang="en-US" altLang="ja-JP" dirty="0" smtClean="0"/>
              <a:t>(SDB)</a:t>
            </a:r>
            <a:r>
              <a:rPr lang="ja-JP" altLang="en-US" dirty="0" smtClean="0"/>
              <a:t>とテストコードデータベース</a:t>
            </a:r>
            <a:r>
              <a:rPr lang="en-US" altLang="ja-JP" dirty="0" smtClean="0"/>
              <a:t>(TDB)</a:t>
            </a:r>
            <a:r>
              <a:rPr lang="ja-JP" altLang="en-US" dirty="0" smtClean="0"/>
              <a:t>を事前に作成</a:t>
            </a:r>
            <a:endParaRPr kumimoji="1" lang="ja-JP" altLang="en-US" dirty="0"/>
          </a:p>
        </p:txBody>
      </p:sp>
      <p:sp>
        <p:nvSpPr>
          <p:cNvPr id="3" name="タイトル 2"/>
          <p:cNvSpPr>
            <a:spLocks noGrp="1"/>
          </p:cNvSpPr>
          <p:nvPr>
            <p:ph type="title"/>
          </p:nvPr>
        </p:nvSpPr>
        <p:spPr/>
        <p:txBody>
          <a:bodyPr/>
          <a:lstStyle/>
          <a:p>
            <a:r>
              <a:rPr kumimoji="1" lang="ja-JP" altLang="en-US" dirty="0" smtClean="0"/>
              <a:t>推薦プロセスの実装</a:t>
            </a:r>
            <a:endParaRPr kumimoji="1" lang="ja-JP" altLang="en-US" dirty="0"/>
          </a:p>
        </p:txBody>
      </p:sp>
      <p:pic>
        <p:nvPicPr>
          <p:cNvPr id="4" name="図 3"/>
          <p:cNvPicPr>
            <a:picLocks noChangeAspect="1"/>
          </p:cNvPicPr>
          <p:nvPr/>
        </p:nvPicPr>
        <p:blipFill>
          <a:blip r:embed="rId2"/>
          <a:stretch>
            <a:fillRect/>
          </a:stretch>
        </p:blipFill>
        <p:spPr>
          <a:xfrm>
            <a:off x="644899" y="3113041"/>
            <a:ext cx="6249167" cy="3160643"/>
          </a:xfrm>
          <a:prstGeom prst="rect">
            <a:avLst/>
          </a:prstGeom>
        </p:spPr>
      </p:pic>
      <p:sp>
        <p:nvSpPr>
          <p:cNvPr id="5" name="正方形/長方形 4"/>
          <p:cNvSpPr/>
          <p:nvPr/>
        </p:nvSpPr>
        <p:spPr>
          <a:xfrm>
            <a:off x="2251725" y="3113041"/>
            <a:ext cx="1384852" cy="1961322"/>
          </a:xfrm>
          <a:prstGeom prst="rect">
            <a:avLst/>
          </a:prstGeom>
          <a:noFill/>
          <a:ln w="38100">
            <a:prstDash val="sys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cxnSp>
        <p:nvCxnSpPr>
          <p:cNvPr id="13" name="直線矢印コネクタ 12"/>
          <p:cNvCxnSpPr/>
          <p:nvPr/>
        </p:nvCxnSpPr>
        <p:spPr>
          <a:xfrm flipH="1" flipV="1">
            <a:off x="5592536" y="4926697"/>
            <a:ext cx="275771" cy="246741"/>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楕円 17"/>
          <p:cNvSpPr/>
          <p:nvPr/>
        </p:nvSpPr>
        <p:spPr>
          <a:xfrm>
            <a:off x="1999696" y="2818045"/>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a:t>1</a:t>
            </a:r>
            <a:endParaRPr kumimoji="1" lang="ja-JP" altLang="en-US" b="1" dirty="0"/>
          </a:p>
        </p:txBody>
      </p:sp>
      <p:sp>
        <p:nvSpPr>
          <p:cNvPr id="20" name="コンテンツ プレースホルダー 1"/>
          <p:cNvSpPr txBox="1">
            <a:spLocks/>
          </p:cNvSpPr>
          <p:nvPr/>
        </p:nvSpPr>
        <p:spPr>
          <a:xfrm>
            <a:off x="7273380" y="2966696"/>
            <a:ext cx="4025993" cy="33505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sz="2400" b="1" dirty="0" smtClean="0"/>
              <a:t>①</a:t>
            </a:r>
            <a:r>
              <a:rPr lang="en-US" altLang="ja-JP" sz="2400" b="1" dirty="0" smtClean="0"/>
              <a:t>SDB</a:t>
            </a:r>
            <a:endParaRPr lang="en-US" altLang="ja-JP" sz="2400" b="1" dirty="0"/>
          </a:p>
          <a:p>
            <a:r>
              <a:rPr lang="ja-JP" altLang="en-US" sz="2000" dirty="0"/>
              <a:t>前処理としてプロジェクト</a:t>
            </a:r>
            <a:r>
              <a:rPr lang="ja-JP" altLang="en-US" sz="2000" dirty="0" smtClean="0"/>
              <a:t>の</a:t>
            </a:r>
            <a:r>
              <a:rPr lang="en-US" altLang="ja-JP" sz="2000" dirty="0" smtClean="0"/>
              <a:t/>
            </a:r>
            <a:br>
              <a:rPr lang="en-US" altLang="ja-JP" sz="2000" dirty="0" smtClean="0"/>
            </a:br>
            <a:r>
              <a:rPr lang="ja-JP" altLang="en-US" sz="2000" dirty="0" smtClean="0"/>
              <a:t>サイズ</a:t>
            </a:r>
            <a:r>
              <a:rPr lang="ja-JP" altLang="en-US" sz="2000" dirty="0"/>
              <a:t>を調整して</a:t>
            </a:r>
            <a:r>
              <a:rPr lang="ja-JP" altLang="en-US" sz="2000" dirty="0" smtClean="0"/>
              <a:t>格納</a:t>
            </a:r>
            <a:endParaRPr lang="en-US" altLang="ja-JP" sz="2000" dirty="0" smtClean="0"/>
          </a:p>
          <a:p>
            <a:pPr>
              <a:buFont typeface="Wingdings" panose="05000000000000000000" pitchFamily="2" charset="2"/>
              <a:buChar char="l"/>
            </a:pPr>
            <a:endParaRPr lang="en-US" altLang="ja-JP" sz="100" dirty="0"/>
          </a:p>
          <a:p>
            <a:pPr marL="0" indent="0">
              <a:buNone/>
            </a:pPr>
            <a:r>
              <a:rPr lang="ja-JP" altLang="en-US" sz="2400" b="1" dirty="0" smtClean="0"/>
              <a:t>②</a:t>
            </a:r>
            <a:r>
              <a:rPr lang="en-US" altLang="ja-JP" sz="2400" b="1" dirty="0" smtClean="0"/>
              <a:t>TDB</a:t>
            </a:r>
            <a:endParaRPr lang="en-US" altLang="ja-JP" sz="2400" b="1" dirty="0"/>
          </a:p>
          <a:p>
            <a:r>
              <a:rPr lang="ja-JP" altLang="en-US" sz="2000" dirty="0"/>
              <a:t>テストスメル</a:t>
            </a:r>
            <a:r>
              <a:rPr lang="ja-JP" altLang="en-US" sz="2000" dirty="0" smtClean="0"/>
              <a:t>を情報</a:t>
            </a:r>
            <a:r>
              <a:rPr lang="ja-JP" altLang="en-US" sz="2000" dirty="0"/>
              <a:t>をテストコード</a:t>
            </a:r>
            <a:r>
              <a:rPr lang="ja-JP" altLang="en-US" sz="2000" dirty="0" smtClean="0"/>
              <a:t>に紐づけて</a:t>
            </a:r>
            <a:r>
              <a:rPr lang="ja-JP" altLang="en-US" sz="2000" dirty="0"/>
              <a:t>格納</a:t>
            </a:r>
            <a:endParaRPr lang="en-US" altLang="ja-JP" sz="2000" dirty="0"/>
          </a:p>
          <a:p>
            <a:r>
              <a:rPr lang="ja-JP" altLang="en-US" sz="2000" dirty="0"/>
              <a:t>一部</a:t>
            </a:r>
            <a:r>
              <a:rPr lang="ja-JP" altLang="en-US" sz="2000" dirty="0" smtClean="0"/>
              <a:t>のテストスメル含むテストコードを除去</a:t>
            </a:r>
            <a:endParaRPr lang="ja-JP" altLang="en-US" sz="2000" dirty="0"/>
          </a:p>
        </p:txBody>
      </p:sp>
      <p:sp>
        <p:nvSpPr>
          <p:cNvPr id="26" name="フリーフォーム 25"/>
          <p:cNvSpPr/>
          <p:nvPr/>
        </p:nvSpPr>
        <p:spPr>
          <a:xfrm>
            <a:off x="4484915" y="4137929"/>
            <a:ext cx="2562551" cy="1820187"/>
          </a:xfrm>
          <a:custGeom>
            <a:avLst/>
            <a:gdLst>
              <a:gd name="connsiteX0" fmla="*/ 0 w 2562551"/>
              <a:gd name="connsiteY0" fmla="*/ 0 h 1820187"/>
              <a:gd name="connsiteX1" fmla="*/ 1546210 w 2562551"/>
              <a:gd name="connsiteY1" fmla="*/ 0 h 1820187"/>
              <a:gd name="connsiteX2" fmla="*/ 1546210 w 2562551"/>
              <a:gd name="connsiteY2" fmla="*/ 796548 h 1820187"/>
              <a:gd name="connsiteX3" fmla="*/ 2562551 w 2562551"/>
              <a:gd name="connsiteY3" fmla="*/ 796548 h 1820187"/>
              <a:gd name="connsiteX4" fmla="*/ 2562551 w 2562551"/>
              <a:gd name="connsiteY4" fmla="*/ 1820187 h 1820187"/>
              <a:gd name="connsiteX5" fmla="*/ 957943 w 2562551"/>
              <a:gd name="connsiteY5" fmla="*/ 1820187 h 1820187"/>
              <a:gd name="connsiteX6" fmla="*/ 957943 w 2562551"/>
              <a:gd name="connsiteY6" fmla="*/ 896403 h 1820187"/>
              <a:gd name="connsiteX7" fmla="*/ 0 w 2562551"/>
              <a:gd name="connsiteY7" fmla="*/ 896403 h 18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2551" h="1820187">
                <a:moveTo>
                  <a:pt x="0" y="0"/>
                </a:moveTo>
                <a:lnTo>
                  <a:pt x="1546210" y="0"/>
                </a:lnTo>
                <a:lnTo>
                  <a:pt x="1546210" y="796548"/>
                </a:lnTo>
                <a:lnTo>
                  <a:pt x="2562551" y="796548"/>
                </a:lnTo>
                <a:lnTo>
                  <a:pt x="2562551" y="1820187"/>
                </a:lnTo>
                <a:lnTo>
                  <a:pt x="957943" y="1820187"/>
                </a:lnTo>
                <a:lnTo>
                  <a:pt x="957943" y="896403"/>
                </a:lnTo>
                <a:lnTo>
                  <a:pt x="0" y="896403"/>
                </a:lnTo>
                <a:close/>
              </a:path>
            </a:pathLst>
          </a:custGeom>
          <a:noFill/>
          <a:ln w="38100">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19" name="楕円 18"/>
          <p:cNvSpPr/>
          <p:nvPr/>
        </p:nvSpPr>
        <p:spPr>
          <a:xfrm>
            <a:off x="5805936" y="4570306"/>
            <a:ext cx="504057" cy="504057"/>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ja-JP" sz="2400" b="1" dirty="0" smtClean="0"/>
              <a:t>2</a:t>
            </a:r>
            <a:endParaRPr kumimoji="1" lang="ja-JP" altLang="en-US" b="1" dirty="0"/>
          </a:p>
        </p:txBody>
      </p:sp>
    </p:spTree>
    <p:extLst>
      <p:ext uri="{BB962C8B-B14F-4D97-AF65-F5344CB8AC3E}">
        <p14:creationId xmlns:p14="http://schemas.microsoft.com/office/powerpoint/2010/main" val="20019972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SuiteRec</a:t>
            </a:r>
            <a:r>
              <a:rPr lang="ja-JP" altLang="en-US" dirty="0"/>
              <a:t>の</a:t>
            </a:r>
            <a:r>
              <a:rPr lang="ja-JP" altLang="en-US" dirty="0" smtClean="0"/>
              <a:t>インターフェス</a:t>
            </a:r>
            <a:endParaRPr kumimoji="1" lang="ja-JP" altLang="en-US" dirty="0"/>
          </a:p>
        </p:txBody>
      </p:sp>
      <p:pic>
        <p:nvPicPr>
          <p:cNvPr id="4" name="図 3"/>
          <p:cNvPicPr>
            <a:picLocks noChangeAspect="1"/>
          </p:cNvPicPr>
          <p:nvPr/>
        </p:nvPicPr>
        <p:blipFill rotWithShape="1">
          <a:blip r:embed="rId2"/>
          <a:srcRect l="17492" t="6732" r="17561" b="50108"/>
          <a:stretch/>
        </p:blipFill>
        <p:spPr>
          <a:xfrm>
            <a:off x="843274" y="1623635"/>
            <a:ext cx="7270786" cy="5234365"/>
          </a:xfrm>
          <a:prstGeom prst="rect">
            <a:avLst/>
          </a:prstGeom>
        </p:spPr>
      </p:pic>
      <p:sp>
        <p:nvSpPr>
          <p:cNvPr id="5" name="コンテンツ プレースホルダー 2"/>
          <p:cNvSpPr txBox="1">
            <a:spLocks/>
          </p:cNvSpPr>
          <p:nvPr/>
        </p:nvSpPr>
        <p:spPr>
          <a:xfrm>
            <a:off x="8227944" y="1986591"/>
            <a:ext cx="3535018" cy="387310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514350" indent="-514350">
              <a:lnSpc>
                <a:spcPct val="130000"/>
              </a:lnSpc>
              <a:buClr>
                <a:schemeClr val="tx1"/>
              </a:buClr>
              <a:buFont typeface="+mj-ea"/>
              <a:buAutoNum type="circleNumDbPlain"/>
            </a:pPr>
            <a:r>
              <a:rPr lang="ja-JP" altLang="en-US" sz="3200" dirty="0" smtClean="0"/>
              <a:t>入力コード</a:t>
            </a:r>
            <a:endParaRPr lang="en-US" altLang="ja-JP" sz="3200" dirty="0" smtClean="0"/>
          </a:p>
          <a:p>
            <a:pPr marL="514350" indent="-514350">
              <a:lnSpc>
                <a:spcPct val="130000"/>
              </a:lnSpc>
              <a:buClr>
                <a:schemeClr val="tx1"/>
              </a:buClr>
              <a:buFont typeface="+mj-ea"/>
              <a:buAutoNum type="circleNumDbPlain"/>
            </a:pPr>
            <a:r>
              <a:rPr lang="ja-JP" altLang="en-US" sz="3200" dirty="0" smtClean="0"/>
              <a:t>類似コード</a:t>
            </a:r>
            <a:endParaRPr lang="en-US" altLang="ja-JP" sz="3200" dirty="0" smtClean="0"/>
          </a:p>
          <a:p>
            <a:pPr marL="514350" indent="-514350">
              <a:lnSpc>
                <a:spcPct val="130000"/>
              </a:lnSpc>
              <a:buClr>
                <a:schemeClr val="tx1"/>
              </a:buClr>
              <a:buFont typeface="+mj-ea"/>
              <a:buAutoNum type="circleNumDbPlain"/>
            </a:pPr>
            <a:r>
              <a:rPr lang="ja-JP" altLang="en-US" sz="3200" dirty="0" smtClean="0"/>
              <a:t>類似度</a:t>
            </a:r>
            <a:r>
              <a:rPr lang="en-US" altLang="ja-JP" sz="3200" dirty="0" smtClean="0"/>
              <a:t>(UPI)</a:t>
            </a:r>
          </a:p>
          <a:p>
            <a:pPr marL="514350" indent="-514350">
              <a:lnSpc>
                <a:spcPct val="130000"/>
              </a:lnSpc>
              <a:buClr>
                <a:schemeClr val="tx1"/>
              </a:buClr>
              <a:buFont typeface="+mj-ea"/>
              <a:buAutoNum type="circleNumDbPlain"/>
            </a:pPr>
            <a:r>
              <a:rPr lang="ja-JP" altLang="en-US" sz="3200" dirty="0" smtClean="0"/>
              <a:t>テストスメル</a:t>
            </a:r>
            <a:endParaRPr lang="en-US" altLang="ja-JP" sz="3200" dirty="0" smtClean="0"/>
          </a:p>
          <a:p>
            <a:pPr marL="514350" indent="-514350">
              <a:lnSpc>
                <a:spcPct val="130000"/>
              </a:lnSpc>
              <a:buClr>
                <a:schemeClr val="tx1"/>
              </a:buClr>
              <a:buFont typeface="+mj-ea"/>
              <a:buAutoNum type="circleNumDbPlain"/>
            </a:pPr>
            <a:r>
              <a:rPr lang="ja-JP" altLang="en-US" sz="3200" dirty="0" smtClean="0"/>
              <a:t>テストスイート</a:t>
            </a:r>
            <a:endParaRPr lang="ja-JP" altLang="en-US" sz="3200" dirty="0"/>
          </a:p>
        </p:txBody>
      </p:sp>
      <p:sp>
        <p:nvSpPr>
          <p:cNvPr id="6" name="楕円 5"/>
          <p:cNvSpPr/>
          <p:nvPr/>
        </p:nvSpPr>
        <p:spPr>
          <a:xfrm>
            <a:off x="8330576" y="2114900"/>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1</a:t>
            </a:r>
            <a:endParaRPr kumimoji="1" lang="ja-JP" altLang="en-US" b="1" dirty="0">
              <a:latin typeface="Arial" panose="020B0604020202020204" pitchFamily="34" charset="0"/>
              <a:cs typeface="Arial" panose="020B0604020202020204" pitchFamily="34" charset="0"/>
            </a:endParaRPr>
          </a:p>
        </p:txBody>
      </p:sp>
      <p:sp>
        <p:nvSpPr>
          <p:cNvPr id="7" name="楕円 6"/>
          <p:cNvSpPr/>
          <p:nvPr/>
        </p:nvSpPr>
        <p:spPr>
          <a:xfrm>
            <a:off x="8330576" y="3558770"/>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3</a:t>
            </a:r>
            <a:endParaRPr kumimoji="1" lang="ja-JP" altLang="en-US" b="1" dirty="0">
              <a:latin typeface="Arial" panose="020B0604020202020204" pitchFamily="34" charset="0"/>
              <a:cs typeface="Arial" panose="020B0604020202020204" pitchFamily="34" charset="0"/>
            </a:endParaRPr>
          </a:p>
        </p:txBody>
      </p:sp>
      <p:sp>
        <p:nvSpPr>
          <p:cNvPr id="8" name="楕円 7"/>
          <p:cNvSpPr/>
          <p:nvPr/>
        </p:nvSpPr>
        <p:spPr>
          <a:xfrm>
            <a:off x="8330576" y="2839229"/>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2</a:t>
            </a:r>
            <a:endParaRPr kumimoji="1" lang="ja-JP" altLang="en-US" b="1" dirty="0">
              <a:latin typeface="Arial" panose="020B0604020202020204" pitchFamily="34" charset="0"/>
              <a:cs typeface="Arial" panose="020B0604020202020204" pitchFamily="34" charset="0"/>
            </a:endParaRPr>
          </a:p>
        </p:txBody>
      </p:sp>
      <p:sp>
        <p:nvSpPr>
          <p:cNvPr id="9" name="楕円 8"/>
          <p:cNvSpPr/>
          <p:nvPr/>
        </p:nvSpPr>
        <p:spPr>
          <a:xfrm>
            <a:off x="8330576" y="4278311"/>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4</a:t>
            </a:r>
            <a:endParaRPr kumimoji="1" lang="ja-JP" altLang="en-US" b="1" dirty="0">
              <a:latin typeface="Arial" panose="020B0604020202020204" pitchFamily="34" charset="0"/>
              <a:cs typeface="Arial" panose="020B0604020202020204" pitchFamily="34" charset="0"/>
            </a:endParaRPr>
          </a:p>
        </p:txBody>
      </p:sp>
      <p:sp>
        <p:nvSpPr>
          <p:cNvPr id="10" name="楕円 9"/>
          <p:cNvSpPr/>
          <p:nvPr/>
        </p:nvSpPr>
        <p:spPr>
          <a:xfrm>
            <a:off x="8330576" y="4979656"/>
            <a:ext cx="426346" cy="426346"/>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en-US" altLang="ja-JP" sz="2000" b="1" dirty="0" smtClean="0">
                <a:latin typeface="Arial" panose="020B0604020202020204" pitchFamily="34" charset="0"/>
                <a:cs typeface="Arial" panose="020B0604020202020204" pitchFamily="34" charset="0"/>
              </a:rPr>
              <a:t>5</a:t>
            </a:r>
            <a:endParaRPr kumimoji="1" lang="ja-JP" alt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0927313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38200" y="1394934"/>
            <a:ext cx="10515600" cy="4351338"/>
          </a:xfrm>
        </p:spPr>
        <p:txBody>
          <a:bodyPr/>
          <a:lstStyle/>
          <a:p>
            <a:pPr marL="0" indent="0">
              <a:buNone/>
            </a:pPr>
            <a:r>
              <a:rPr kumimoji="1" lang="en-US" altLang="ja-JP" sz="3200" dirty="0" err="1" smtClean="0"/>
              <a:t>SuiteRec</a:t>
            </a:r>
            <a:r>
              <a:rPr kumimoji="1" lang="ja-JP" altLang="en-US" sz="3200" dirty="0" smtClean="0"/>
              <a:t>を有用性を定量的・定性的に評価</a:t>
            </a:r>
            <a:endParaRPr kumimoji="1" lang="en-US" altLang="ja-JP" sz="3200" dirty="0" smtClean="0"/>
          </a:p>
          <a:p>
            <a:endParaRPr kumimoji="1" lang="en-US" altLang="ja-JP" sz="1400" dirty="0" smtClean="0"/>
          </a:p>
          <a:p>
            <a:pPr marL="0" indent="0">
              <a:buNone/>
            </a:pPr>
            <a:r>
              <a:rPr kumimoji="1" lang="ja-JP" altLang="en-US" sz="3200" b="1" dirty="0" smtClean="0"/>
              <a:t>評価実験</a:t>
            </a:r>
            <a:r>
              <a:rPr kumimoji="1" lang="en-US" altLang="ja-JP" sz="3200" b="1" dirty="0" smtClean="0"/>
              <a:t>1</a:t>
            </a:r>
          </a:p>
          <a:p>
            <a:pPr lvl="1"/>
            <a:r>
              <a:rPr lang="ja-JP" altLang="en-US" sz="3200" dirty="0" smtClean="0"/>
              <a:t>テストコード作成支援に関する実験</a:t>
            </a:r>
            <a:endParaRPr lang="en-US" altLang="ja-JP" sz="3200" dirty="0" smtClean="0"/>
          </a:p>
          <a:p>
            <a:pPr lvl="1"/>
            <a:endParaRPr kumimoji="1" lang="en-US" altLang="ja-JP" sz="4000" b="1" dirty="0"/>
          </a:p>
          <a:p>
            <a:pPr marL="0" indent="0">
              <a:buNone/>
            </a:pPr>
            <a:r>
              <a:rPr lang="ja-JP" altLang="en-US" sz="3200" b="1" dirty="0" smtClean="0"/>
              <a:t>評価実験</a:t>
            </a:r>
            <a:r>
              <a:rPr lang="en-US" altLang="ja-JP" sz="3200" b="1" dirty="0" smtClean="0"/>
              <a:t>2</a:t>
            </a:r>
          </a:p>
          <a:p>
            <a:pPr lvl="1"/>
            <a:r>
              <a:rPr lang="ja-JP" altLang="en-US" sz="3200" dirty="0" smtClean="0"/>
              <a:t>推薦されるテストコードの順位付けに関する実験</a:t>
            </a:r>
            <a:endParaRPr lang="en-US" altLang="ja-JP" sz="3200" dirty="0" smtClean="0"/>
          </a:p>
          <a:p>
            <a:pPr marL="457200" lvl="1" indent="0">
              <a:buNone/>
            </a:pPr>
            <a:r>
              <a:rPr lang="en-US" altLang="ja-JP" sz="1800" dirty="0" smtClean="0"/>
              <a:t>※</a:t>
            </a:r>
            <a:r>
              <a:rPr lang="ja-JP" altLang="en-US" sz="1800" dirty="0" smtClean="0"/>
              <a:t>本発表では、時間の都合上紹介させません</a:t>
            </a:r>
            <a:endParaRPr lang="en-US" altLang="ja-JP" sz="1800" dirty="0" smtClean="0"/>
          </a:p>
          <a:p>
            <a:pPr marL="0" indent="0">
              <a:buNone/>
            </a:pPr>
            <a:endParaRPr kumimoji="1" lang="ja-JP" altLang="en-US" dirty="0"/>
          </a:p>
        </p:txBody>
      </p:sp>
      <p:sp>
        <p:nvSpPr>
          <p:cNvPr id="3" name="タイトル 2"/>
          <p:cNvSpPr>
            <a:spLocks noGrp="1"/>
          </p:cNvSpPr>
          <p:nvPr>
            <p:ph type="title"/>
          </p:nvPr>
        </p:nvSpPr>
        <p:spPr/>
        <p:txBody>
          <a:bodyPr/>
          <a:lstStyle/>
          <a:p>
            <a:r>
              <a:rPr kumimoji="1" lang="ja-JP" altLang="en-US" dirty="0" smtClean="0"/>
              <a:t>評価実験</a:t>
            </a:r>
            <a:endParaRPr kumimoji="1" lang="ja-JP" altLang="en-US" dirty="0"/>
          </a:p>
        </p:txBody>
      </p:sp>
    </p:spTree>
    <p:extLst>
      <p:ext uri="{BB962C8B-B14F-4D97-AF65-F5344CB8AC3E}">
        <p14:creationId xmlns:p14="http://schemas.microsoft.com/office/powerpoint/2010/main" val="348574190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評価実験</a:t>
            </a:r>
            <a:r>
              <a:rPr kumimoji="1" lang="en-US" altLang="ja-JP" dirty="0" smtClean="0"/>
              <a:t>1</a:t>
            </a:r>
            <a:endParaRPr kumimoji="1" lang="ja-JP" altLang="en-US" dirty="0"/>
          </a:p>
        </p:txBody>
      </p:sp>
      <p:sp>
        <p:nvSpPr>
          <p:cNvPr id="4" name="コンテンツ プレースホルダー 2"/>
          <p:cNvSpPr>
            <a:spLocks noGrp="1"/>
          </p:cNvSpPr>
          <p:nvPr>
            <p:ph idx="1"/>
          </p:nvPr>
        </p:nvSpPr>
        <p:spPr>
          <a:xfrm>
            <a:off x="838200" y="1562237"/>
            <a:ext cx="10661374" cy="4898197"/>
          </a:xfrm>
        </p:spPr>
        <p:txBody>
          <a:bodyPr>
            <a:normAutofit/>
          </a:bodyPr>
          <a:lstStyle/>
          <a:p>
            <a:r>
              <a:rPr lang="ja-JP" altLang="en-US" dirty="0" smtClean="0"/>
              <a:t>実験概要</a:t>
            </a:r>
            <a:endParaRPr lang="en-US" altLang="ja-JP" dirty="0" smtClean="0"/>
          </a:p>
          <a:p>
            <a:pPr lvl="1"/>
            <a:r>
              <a:rPr kumimoji="1" lang="ja-JP" altLang="en-US" dirty="0" smtClean="0"/>
              <a:t>情報科学を専攻する修士課程の学生</a:t>
            </a:r>
            <a:r>
              <a:rPr kumimoji="1" lang="en-US" altLang="ja-JP" dirty="0" smtClean="0"/>
              <a:t>10</a:t>
            </a:r>
            <a:r>
              <a:rPr kumimoji="1" lang="ja-JP" altLang="en-US" dirty="0" smtClean="0"/>
              <a:t>人</a:t>
            </a:r>
            <a:r>
              <a:rPr lang="ja-JP" altLang="en-US" dirty="0" smtClean="0"/>
              <a:t>に</a:t>
            </a:r>
            <a:r>
              <a:rPr kumimoji="1" lang="en-US" altLang="ja-JP" dirty="0" smtClean="0"/>
              <a:t>3</a:t>
            </a:r>
            <a:r>
              <a:rPr kumimoji="1" lang="ja-JP" altLang="en-US" dirty="0" err="1" smtClean="0"/>
              <a:t>つの</a:t>
            </a:r>
            <a:r>
              <a:rPr kumimoji="1" lang="ja-JP" altLang="en-US" dirty="0" smtClean="0"/>
              <a:t>タスクのテスト</a:t>
            </a:r>
            <a:r>
              <a:rPr kumimoji="1" lang="en-US" altLang="ja-JP" dirty="0" smtClean="0"/>
              <a:t/>
            </a:r>
            <a:br>
              <a:rPr kumimoji="1" lang="en-US" altLang="ja-JP" dirty="0" smtClean="0"/>
            </a:br>
            <a:r>
              <a:rPr kumimoji="1" lang="ja-JP" altLang="en-US" dirty="0" smtClean="0"/>
              <a:t>コードを作成してもらう</a:t>
            </a:r>
            <a:endParaRPr kumimoji="1" lang="en-US" altLang="ja-JP" dirty="0" smtClean="0"/>
          </a:p>
          <a:p>
            <a:pPr lvl="1"/>
            <a:endParaRPr kumimoji="1" lang="en-US" altLang="ja-JP" dirty="0" smtClean="0"/>
          </a:p>
          <a:p>
            <a:pPr lvl="1"/>
            <a:endParaRPr lang="en-US" altLang="ja-JP" dirty="0"/>
          </a:p>
          <a:p>
            <a:pPr lvl="1"/>
            <a:endParaRPr kumimoji="1" lang="en-US" altLang="ja-JP" dirty="0" smtClean="0"/>
          </a:p>
          <a:p>
            <a:pPr lvl="1"/>
            <a:endParaRPr lang="en-US" altLang="ja-JP" dirty="0"/>
          </a:p>
          <a:p>
            <a:pPr lvl="1"/>
            <a:endParaRPr kumimoji="1" lang="en-US" altLang="ja-JP" sz="3600" dirty="0" smtClean="0"/>
          </a:p>
          <a:p>
            <a:pPr lvl="1"/>
            <a:r>
              <a:rPr lang="en-US" altLang="ja-JP" dirty="0" err="1" smtClean="0"/>
              <a:t>SuiteRec</a:t>
            </a:r>
            <a:r>
              <a:rPr lang="ja-JP" altLang="en-US" dirty="0" smtClean="0"/>
              <a:t>を</a:t>
            </a:r>
            <a:r>
              <a:rPr lang="ja-JP" altLang="en-US" dirty="0"/>
              <a:t>使用した場合とそうでない場合で被験者が作成</a:t>
            </a:r>
            <a:r>
              <a:rPr lang="ja-JP" altLang="en-US" dirty="0" smtClean="0"/>
              <a:t>した</a:t>
            </a:r>
            <a:r>
              <a:rPr lang="en-US" altLang="ja-JP" dirty="0" smtClean="0"/>
              <a:t/>
            </a:r>
            <a:br>
              <a:rPr lang="en-US" altLang="ja-JP" dirty="0" smtClean="0"/>
            </a:br>
            <a:r>
              <a:rPr lang="ja-JP" altLang="en-US" dirty="0" smtClean="0"/>
              <a:t>テストコード</a:t>
            </a:r>
            <a:r>
              <a:rPr lang="ja-JP" altLang="en-US" dirty="0"/>
              <a:t>比較する</a:t>
            </a:r>
            <a:endParaRPr lang="en-US" altLang="ja-JP" dirty="0"/>
          </a:p>
          <a:p>
            <a:pPr lvl="1"/>
            <a:r>
              <a:rPr lang="ja-JP" altLang="en-US" dirty="0"/>
              <a:t>実験後にテスト作成タスクに関するアンケートに回答して</a:t>
            </a:r>
            <a:r>
              <a:rPr lang="ja-JP" altLang="en-US" dirty="0" smtClean="0"/>
              <a:t>もらった</a:t>
            </a:r>
            <a:endParaRPr lang="en-US" altLang="ja-JP" dirty="0"/>
          </a:p>
        </p:txBody>
      </p:sp>
      <p:graphicFrame>
        <p:nvGraphicFramePr>
          <p:cNvPr id="5" name="表 4"/>
          <p:cNvGraphicFramePr>
            <a:graphicFrameLocks noGrp="1"/>
          </p:cNvGraphicFramePr>
          <p:nvPr>
            <p:extLst>
              <p:ext uri="{D42A27DB-BD31-4B8C-83A1-F6EECF244321}">
                <p14:modId xmlns:p14="http://schemas.microsoft.com/office/powerpoint/2010/main" val="3813332270"/>
              </p:ext>
            </p:extLst>
          </p:nvPr>
        </p:nvGraphicFramePr>
        <p:xfrm>
          <a:off x="1662201" y="2957770"/>
          <a:ext cx="9013372" cy="1381760"/>
        </p:xfrm>
        <a:graphic>
          <a:graphicData uri="http://schemas.openxmlformats.org/drawingml/2006/table">
            <a:tbl>
              <a:tblPr firstRow="1" bandRow="1">
                <a:tableStyleId>{5940675A-B579-460E-94D1-54222C63F5DA}</a:tableStyleId>
              </a:tblPr>
              <a:tblGrid>
                <a:gridCol w="1061764">
                  <a:extLst>
                    <a:ext uri="{9D8B030D-6E8A-4147-A177-3AD203B41FA5}">
                      <a16:colId xmlns:a16="http://schemas.microsoft.com/office/drawing/2014/main" val="1118089536"/>
                    </a:ext>
                  </a:extLst>
                </a:gridCol>
                <a:gridCol w="1986237">
                  <a:extLst>
                    <a:ext uri="{9D8B030D-6E8A-4147-A177-3AD203B41FA5}">
                      <a16:colId xmlns:a16="http://schemas.microsoft.com/office/drawing/2014/main" val="1598489831"/>
                    </a:ext>
                  </a:extLst>
                </a:gridCol>
                <a:gridCol w="2960915">
                  <a:extLst>
                    <a:ext uri="{9D8B030D-6E8A-4147-A177-3AD203B41FA5}">
                      <a16:colId xmlns:a16="http://schemas.microsoft.com/office/drawing/2014/main" val="3410595506"/>
                    </a:ext>
                  </a:extLst>
                </a:gridCol>
                <a:gridCol w="3004456">
                  <a:extLst>
                    <a:ext uri="{9D8B030D-6E8A-4147-A177-3AD203B41FA5}">
                      <a16:colId xmlns:a16="http://schemas.microsoft.com/office/drawing/2014/main" val="4107121976"/>
                    </a:ext>
                  </a:extLst>
                </a:gridCol>
              </a:tblGrid>
              <a:tr h="370840">
                <a:tc>
                  <a:txBody>
                    <a:bodyPr/>
                    <a:lstStyle/>
                    <a:p>
                      <a:endParaRPr kumimoji="1" lang="ja-JP" altLang="en-US"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Task1</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Task2</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Task3</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extLst>
                  <a:ext uri="{0D108BD9-81ED-4DB2-BD59-A6C34878D82A}">
                    <a16:rowId xmlns:a16="http://schemas.microsoft.com/office/drawing/2014/main" val="1535672625"/>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概要</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典型的な</a:t>
                      </a:r>
                      <a:r>
                        <a:rPr kumimoji="1" lang="en-US" altLang="ja-JP" dirty="0" err="1" smtClean="0">
                          <a:latin typeface="メイリオ" panose="020B0604030504040204" pitchFamily="50" charset="-128"/>
                          <a:ea typeface="メイリオ" panose="020B0604030504040204" pitchFamily="50" charset="-128"/>
                        </a:rPr>
                        <a:t>FizzBuzz</a:t>
                      </a:r>
                      <a:r>
                        <a:rPr kumimoji="1" lang="ja-JP" altLang="en-US" dirty="0" smtClean="0">
                          <a:latin typeface="メイリオ" panose="020B0604030504040204" pitchFamily="50" charset="-128"/>
                          <a:ea typeface="メイリオ" panose="020B0604030504040204" pitchFamily="50" charset="-128"/>
                        </a:rPr>
                        <a:t>の関数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第</a:t>
                      </a:r>
                      <a:r>
                        <a:rPr kumimoji="1" lang="en-US" altLang="ja-JP" dirty="0" smtClean="0">
                          <a:latin typeface="メイリオ" panose="020B0604030504040204" pitchFamily="50" charset="-128"/>
                          <a:ea typeface="メイリオ" panose="020B0604030504040204" pitchFamily="50" charset="-128"/>
                        </a:rPr>
                        <a:t>1</a:t>
                      </a:r>
                      <a:r>
                        <a:rPr kumimoji="1" lang="ja-JP" altLang="en-US" dirty="0" smtClean="0">
                          <a:latin typeface="メイリオ" panose="020B0604030504040204" pitchFamily="50" charset="-128"/>
                          <a:ea typeface="メイリオ" panose="020B0604030504040204" pitchFamily="50" charset="-128"/>
                        </a:rPr>
                        <a:t>引数に応じて計算方法を変更し，計算結果を返す</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2</a:t>
                      </a:r>
                      <a:r>
                        <a:rPr kumimoji="1" lang="ja-JP" altLang="en-US" dirty="0" err="1" smtClean="0">
                          <a:latin typeface="メイリオ" panose="020B0604030504040204" pitchFamily="50" charset="-128"/>
                          <a:ea typeface="メイリオ" panose="020B0604030504040204" pitchFamily="50" charset="-128"/>
                        </a:rPr>
                        <a:t>つの</a:t>
                      </a:r>
                      <a:r>
                        <a:rPr kumimoji="1" lang="ja-JP" altLang="en-US" dirty="0" smtClean="0">
                          <a:latin typeface="メイリオ" panose="020B0604030504040204" pitchFamily="50" charset="-128"/>
                          <a:ea typeface="メイリオ" panose="020B0604030504040204" pitchFamily="50" charset="-128"/>
                        </a:rPr>
                        <a:t>入力値に基づいて試験の合否を判定する</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86234077"/>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分岐数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8</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16</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24</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3137070"/>
                  </a:ext>
                </a:extLst>
              </a:tr>
            </a:tbl>
          </a:graphicData>
        </a:graphic>
      </p:graphicFrame>
    </p:spTree>
    <p:extLst>
      <p:ext uri="{BB962C8B-B14F-4D97-AF65-F5344CB8AC3E}">
        <p14:creationId xmlns:p14="http://schemas.microsoft.com/office/powerpoint/2010/main" val="12099371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リサーチクエスチョン</a:t>
            </a:r>
            <a:r>
              <a:rPr lang="en-US" altLang="ja-JP" dirty="0"/>
              <a:t>(RQ)</a:t>
            </a:r>
            <a:endParaRPr kumimoji="1" lang="ja-JP" altLang="en-US" dirty="0"/>
          </a:p>
        </p:txBody>
      </p:sp>
      <p:sp>
        <p:nvSpPr>
          <p:cNvPr id="5" name="コンテンツ プレースホルダー 2"/>
          <p:cNvSpPr>
            <a:spLocks noGrp="1"/>
          </p:cNvSpPr>
          <p:nvPr>
            <p:ph idx="1"/>
          </p:nvPr>
        </p:nvSpPr>
        <p:spPr>
          <a:xfrm>
            <a:off x="838200" y="1830649"/>
            <a:ext cx="10606874" cy="3917008"/>
          </a:xfrm>
        </p:spPr>
        <p:txBody>
          <a:bodyPr>
            <a:normAutofit/>
          </a:bodyPr>
          <a:lstStyle/>
          <a:p>
            <a:pPr marL="0" indent="0">
              <a:buClr>
                <a:schemeClr val="tx2"/>
              </a:buClr>
              <a:buNone/>
            </a:pPr>
            <a:r>
              <a:rPr lang="en-US" altLang="ja-JP" b="1" dirty="0" smtClean="0"/>
              <a:t>RQ1. </a:t>
            </a:r>
            <a:r>
              <a:rPr lang="en-US" altLang="ja-JP" dirty="0" err="1" smtClean="0"/>
              <a:t>SuiteRec</a:t>
            </a:r>
            <a:r>
              <a:rPr lang="ja-JP" altLang="en-US" dirty="0" smtClean="0"/>
              <a:t>は</a:t>
            </a:r>
            <a:r>
              <a:rPr lang="ja-JP" altLang="en-US" dirty="0"/>
              <a:t>、</a:t>
            </a:r>
            <a:r>
              <a:rPr lang="ja-JP" altLang="en-US" dirty="0" smtClean="0"/>
              <a:t>高いカバレッジを持つテストコードの作成</a:t>
            </a:r>
            <a:r>
              <a:rPr lang="en-US" altLang="ja-JP" dirty="0" smtClean="0"/>
              <a:t/>
            </a:r>
            <a:br>
              <a:rPr lang="en-US" altLang="ja-JP" dirty="0" smtClean="0"/>
            </a:br>
            <a:r>
              <a:rPr lang="en-US" altLang="ja-JP" dirty="0" smtClean="0"/>
              <a:t>         </a:t>
            </a:r>
            <a:r>
              <a:rPr lang="ja-JP" altLang="en-US" dirty="0" smtClean="0"/>
              <a:t>を支援できるか？</a:t>
            </a:r>
            <a:endParaRPr lang="en-US" altLang="ja-JP" dirty="0" smtClean="0"/>
          </a:p>
          <a:p>
            <a:pPr marL="0" indent="0">
              <a:buClr>
                <a:schemeClr val="tx2"/>
              </a:buClr>
              <a:buNone/>
            </a:pPr>
            <a:endParaRPr lang="en-US" altLang="ja-JP" sz="100" dirty="0" smtClean="0"/>
          </a:p>
          <a:p>
            <a:pPr marL="0" indent="0">
              <a:buClr>
                <a:schemeClr val="tx2"/>
              </a:buClr>
              <a:buNone/>
            </a:pPr>
            <a:r>
              <a:rPr lang="en-US" altLang="ja-JP" b="1" dirty="0" smtClean="0"/>
              <a:t>RQ2. </a:t>
            </a:r>
            <a:r>
              <a:rPr lang="en-US" altLang="ja-JP" dirty="0" err="1" smtClean="0"/>
              <a:t>SuiteRec</a:t>
            </a:r>
            <a:r>
              <a:rPr lang="ja-JP" altLang="en-US" dirty="0" smtClean="0"/>
              <a:t>は</a:t>
            </a:r>
            <a:r>
              <a:rPr lang="ja-JP" altLang="en-US" dirty="0"/>
              <a:t>、</a:t>
            </a:r>
            <a:r>
              <a:rPr lang="ja-JP" altLang="en-US" dirty="0" smtClean="0"/>
              <a:t>テストコード作成時間を削減できるか？</a:t>
            </a:r>
            <a:endParaRPr lang="en-US" altLang="ja-JP" dirty="0" smtClean="0"/>
          </a:p>
          <a:p>
            <a:pPr marL="0" indent="0">
              <a:buClr>
                <a:schemeClr val="tx2"/>
              </a:buClr>
              <a:buNone/>
            </a:pPr>
            <a:endParaRPr lang="en-US" altLang="ja-JP" sz="1200" dirty="0" smtClean="0"/>
          </a:p>
          <a:p>
            <a:pPr marL="0" indent="0">
              <a:buClr>
                <a:schemeClr val="tx2"/>
              </a:buClr>
              <a:buNone/>
            </a:pPr>
            <a:r>
              <a:rPr lang="en-US" altLang="ja-JP" b="1" dirty="0" smtClean="0"/>
              <a:t>RQ3. </a:t>
            </a:r>
            <a:r>
              <a:rPr lang="en-US" altLang="ja-JP" dirty="0" err="1" smtClean="0"/>
              <a:t>SuiteRec</a:t>
            </a:r>
            <a:r>
              <a:rPr lang="ja-JP" altLang="en-US" dirty="0" smtClean="0"/>
              <a:t>は、テストスメルの数が少ないテストコードの</a:t>
            </a:r>
            <a:r>
              <a:rPr lang="en-US" altLang="ja-JP" dirty="0" smtClean="0"/>
              <a:t/>
            </a:r>
            <a:br>
              <a:rPr lang="en-US" altLang="ja-JP" dirty="0" smtClean="0"/>
            </a:br>
            <a:r>
              <a:rPr lang="en-US" altLang="ja-JP" dirty="0" smtClean="0"/>
              <a:t>         </a:t>
            </a:r>
            <a:r>
              <a:rPr lang="ja-JP" altLang="en-US" dirty="0" smtClean="0"/>
              <a:t>作成を支援できるか？</a:t>
            </a:r>
            <a:endParaRPr lang="en-US" altLang="ja-JP" dirty="0" smtClean="0"/>
          </a:p>
          <a:p>
            <a:pPr marL="0" indent="0">
              <a:buClr>
                <a:schemeClr val="tx2"/>
              </a:buClr>
              <a:buNone/>
            </a:pPr>
            <a:endParaRPr lang="en-US" altLang="ja-JP" sz="100" dirty="0" smtClean="0"/>
          </a:p>
          <a:p>
            <a:pPr marL="0" indent="0">
              <a:buClr>
                <a:schemeClr val="tx2"/>
              </a:buClr>
              <a:buNone/>
            </a:pPr>
            <a:r>
              <a:rPr lang="en-US" altLang="ja-JP" b="1" dirty="0" smtClean="0"/>
              <a:t>RQ4. </a:t>
            </a:r>
            <a:r>
              <a:rPr lang="en-US" altLang="ja-JP" dirty="0" err="1" smtClean="0"/>
              <a:t>SuiteRec</a:t>
            </a:r>
            <a:r>
              <a:rPr lang="ja-JP" altLang="en-US" dirty="0" smtClean="0"/>
              <a:t>の利用は、開発者のテストコード作成タスクの</a:t>
            </a:r>
            <a:r>
              <a:rPr lang="en-US" altLang="ja-JP" dirty="0" smtClean="0"/>
              <a:t/>
            </a:r>
            <a:br>
              <a:rPr lang="en-US" altLang="ja-JP" dirty="0" smtClean="0"/>
            </a:br>
            <a:r>
              <a:rPr lang="en-US" altLang="ja-JP" dirty="0" smtClean="0"/>
              <a:t>         </a:t>
            </a:r>
            <a:r>
              <a:rPr lang="ja-JP" altLang="en-US" dirty="0" smtClean="0"/>
              <a:t>認識にどう影響するか？</a:t>
            </a:r>
            <a:endParaRPr lang="en-US" altLang="ja-JP" dirty="0" smtClean="0"/>
          </a:p>
        </p:txBody>
      </p:sp>
    </p:spTree>
    <p:extLst>
      <p:ext uri="{BB962C8B-B14F-4D97-AF65-F5344CB8AC3E}">
        <p14:creationId xmlns:p14="http://schemas.microsoft.com/office/powerpoint/2010/main" val="309693469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RQ1. </a:t>
            </a:r>
            <a:r>
              <a:rPr lang="en-US" altLang="ja-JP" dirty="0" err="1"/>
              <a:t>SuiteRec</a:t>
            </a:r>
            <a:r>
              <a:rPr lang="ja-JP" altLang="en-US" dirty="0"/>
              <a:t>は、高いカバレッジを持つ</a:t>
            </a:r>
            <a:br>
              <a:rPr lang="ja-JP" altLang="en-US" dirty="0"/>
            </a:br>
            <a:r>
              <a:rPr lang="ja-JP" altLang="en-US" dirty="0" smtClean="0"/>
              <a:t>        テストコード</a:t>
            </a:r>
            <a:r>
              <a:rPr lang="ja-JP" altLang="en-US" dirty="0"/>
              <a:t>の作成を支援できるか？</a:t>
            </a:r>
            <a:endParaRPr kumimoji="1" lang="ja-JP" altLang="en-US" dirty="0"/>
          </a:p>
        </p:txBody>
      </p:sp>
      <p:graphicFrame>
        <p:nvGraphicFramePr>
          <p:cNvPr id="4" name="コンテンツ プレースホルダー 9"/>
          <p:cNvGraphicFramePr>
            <a:graphicFrameLocks/>
          </p:cNvGraphicFramePr>
          <p:nvPr>
            <p:extLst>
              <p:ext uri="{D42A27DB-BD31-4B8C-83A1-F6EECF244321}">
                <p14:modId xmlns:p14="http://schemas.microsoft.com/office/powerpoint/2010/main" val="3401361558"/>
              </p:ext>
            </p:extLst>
          </p:nvPr>
        </p:nvGraphicFramePr>
        <p:xfrm>
          <a:off x="6139321" y="1734230"/>
          <a:ext cx="4921200" cy="304074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コンテンツ プレースホルダー 5">
            <a:extLst>
              <a:ext uri="{FF2B5EF4-FFF2-40B4-BE49-F238E27FC236}">
                <a16:creationId xmlns:a16="http://schemas.microsoft.com/office/drawing/2014/main" id="{58383E37-1D3B-1A4F-BAE8-78FB788D5C29}"/>
              </a:ext>
            </a:extLst>
          </p:cNvPr>
          <p:cNvGraphicFramePr>
            <a:graphicFrameLocks/>
          </p:cNvGraphicFramePr>
          <p:nvPr>
            <p:extLst>
              <p:ext uri="{D42A27DB-BD31-4B8C-83A1-F6EECF244321}">
                <p14:modId xmlns:p14="http://schemas.microsoft.com/office/powerpoint/2010/main" val="1909660163"/>
              </p:ext>
            </p:extLst>
          </p:nvPr>
        </p:nvGraphicFramePr>
        <p:xfrm>
          <a:off x="996779" y="1734231"/>
          <a:ext cx="5073771" cy="3040741"/>
        </p:xfrm>
        <a:graphic>
          <a:graphicData uri="http://schemas.openxmlformats.org/drawingml/2006/chart">
            <c:chart xmlns:c="http://schemas.openxmlformats.org/drawingml/2006/chart" xmlns:r="http://schemas.openxmlformats.org/officeDocument/2006/relationships" r:id="rId4"/>
          </a:graphicData>
        </a:graphic>
      </p:graphicFrame>
      <p:sp>
        <p:nvSpPr>
          <p:cNvPr id="6" name="正方形/長方形 5">
            <a:extLst>
              <a:ext uri="{FF2B5EF4-FFF2-40B4-BE49-F238E27FC236}">
                <a16:creationId xmlns:a16="http://schemas.microsoft.com/office/drawing/2014/main" id="{6AC3A437-2595-FF4C-A6C9-E07DCFC518E1}"/>
              </a:ext>
            </a:extLst>
          </p:cNvPr>
          <p:cNvSpPr/>
          <p:nvPr/>
        </p:nvSpPr>
        <p:spPr>
          <a:xfrm>
            <a:off x="5240341" y="4820636"/>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6C41124F-0734-F44C-85F6-A310A9D32F4C}"/>
              </a:ext>
            </a:extLst>
          </p:cNvPr>
          <p:cNvSpPr txBox="1"/>
          <p:nvPr/>
        </p:nvSpPr>
        <p:spPr>
          <a:xfrm>
            <a:off x="5385483" y="4703925"/>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8" name="正方形/長方形 7">
            <a:extLst>
              <a:ext uri="{FF2B5EF4-FFF2-40B4-BE49-F238E27FC236}">
                <a16:creationId xmlns:a16="http://schemas.microsoft.com/office/drawing/2014/main" id="{62F4946A-2043-3E48-BA34-747554025BBA}"/>
              </a:ext>
            </a:extLst>
          </p:cNvPr>
          <p:cNvSpPr/>
          <p:nvPr/>
        </p:nvSpPr>
        <p:spPr>
          <a:xfrm>
            <a:off x="6401829" y="4820638"/>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CA1CA2C6-0BE8-F04B-956F-827B826EEE45}"/>
              </a:ext>
            </a:extLst>
          </p:cNvPr>
          <p:cNvSpPr txBox="1"/>
          <p:nvPr/>
        </p:nvSpPr>
        <p:spPr>
          <a:xfrm>
            <a:off x="6546971" y="4703925"/>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
        <p:nvSpPr>
          <p:cNvPr id="10" name="角丸四角形 9"/>
          <p:cNvSpPr/>
          <p:nvPr/>
        </p:nvSpPr>
        <p:spPr>
          <a:xfrm>
            <a:off x="1428921" y="5285996"/>
            <a:ext cx="9334158"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条件分岐が多いプログラムのテストコードを作成する際カバレッジ</a:t>
            </a:r>
            <a:r>
              <a:rPr lang="en-US" altLang="ja-JP" sz="2800" dirty="0" smtClean="0">
                <a:latin typeface="メイリオ" panose="020B0604030504040204" pitchFamily="50" charset="-128"/>
                <a:ea typeface="メイリオ" panose="020B0604030504040204" pitchFamily="50" charset="-128"/>
              </a:rPr>
              <a:t>(C1)</a:t>
            </a:r>
            <a:r>
              <a:rPr lang="ja-JP" altLang="en-US" sz="2800" dirty="0" smtClean="0">
                <a:latin typeface="メイリオ" panose="020B0604030504040204" pitchFamily="50" charset="-128"/>
                <a:ea typeface="メイリオ" panose="020B0604030504040204" pitchFamily="50" charset="-128"/>
              </a:rPr>
              <a:t>を向上するのに役立つ可能性がある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3358936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221598" y="329894"/>
            <a:ext cx="8187756" cy="729386"/>
          </a:xfrm>
        </p:spPr>
        <p:txBody>
          <a:bodyPr>
            <a:normAutofit fontScale="90000"/>
          </a:bodyPr>
          <a:lstStyle/>
          <a:p>
            <a:r>
              <a:rPr lang="en-US" altLang="ja-JP" b="1" dirty="0"/>
              <a:t>RQ2. </a:t>
            </a:r>
            <a:r>
              <a:rPr lang="en-US" altLang="ja-JP" dirty="0" err="1"/>
              <a:t>SuiteRec</a:t>
            </a:r>
            <a:r>
              <a:rPr lang="ja-JP" altLang="en-US" dirty="0"/>
              <a:t>は</a:t>
            </a:r>
            <a:r>
              <a:rPr lang="ja-JP" altLang="en-US" dirty="0" smtClean="0"/>
              <a:t>、テストコードの作成時間を</a:t>
            </a:r>
            <a:r>
              <a:rPr lang="en-US" altLang="ja-JP" dirty="0" smtClean="0"/>
              <a:t/>
            </a:r>
            <a:br>
              <a:rPr lang="en-US" altLang="ja-JP" dirty="0" smtClean="0"/>
            </a:br>
            <a:r>
              <a:rPr lang="ja-JP" altLang="en-US" dirty="0" smtClean="0"/>
              <a:t>　　　削減できる</a:t>
            </a:r>
            <a:r>
              <a:rPr lang="ja-JP" altLang="en-US" dirty="0"/>
              <a:t>か？</a:t>
            </a:r>
            <a:endParaRPr kumimoji="1" lang="ja-JP" altLang="en-US" dirty="0"/>
          </a:p>
        </p:txBody>
      </p:sp>
      <mc:AlternateContent xmlns:mc="http://schemas.openxmlformats.org/markup-compatibility/2006" xmlns:cx="http://schemas.microsoft.com/office/drawing/2014/chartex">
        <mc:Choice Requires="cx">
          <p:graphicFrame>
            <p:nvGraphicFramePr>
              <p:cNvPr id="4" name="グラフ 3"/>
              <p:cNvGraphicFramePr/>
              <p:nvPr>
                <p:extLst>
                  <p:ext uri="{D42A27DB-BD31-4B8C-83A1-F6EECF244321}">
                    <p14:modId xmlns:p14="http://schemas.microsoft.com/office/powerpoint/2010/main" val="2758685358"/>
                  </p:ext>
                </p:extLst>
              </p:nvPr>
            </p:nvGraphicFramePr>
            <p:xfrm>
              <a:off x="953477" y="1263535"/>
              <a:ext cx="5384729" cy="3786447"/>
            </p:xfrm>
            <a:graphic>
              <a:graphicData uri="http://schemas.microsoft.com/office/drawing/2014/chartex">
                <c:chart xmlns:c="http://schemas.openxmlformats.org/drawingml/2006/chart" xmlns:r="http://schemas.openxmlformats.org/officeDocument/2006/relationships" r:id="rId3"/>
              </a:graphicData>
            </a:graphic>
          </p:graphicFrame>
        </mc:Choice>
        <mc:Fallback xmlns="">
          <p:pic>
            <p:nvPicPr>
              <p:cNvPr id="4" name="グラフ 3"/>
              <p:cNvPicPr>
                <a:picLocks noGrp="1" noRot="1" noChangeAspect="1" noMove="1" noResize="1" noEditPoints="1" noAdjustHandles="1" noChangeArrowheads="1" noChangeShapeType="1"/>
              </p:cNvPicPr>
              <p:nvPr/>
            </p:nvPicPr>
            <p:blipFill>
              <a:blip r:embed="rId4"/>
              <a:stretch>
                <a:fillRect/>
              </a:stretch>
            </p:blipFill>
            <p:spPr>
              <a:xfrm>
                <a:off x="953477" y="1263535"/>
                <a:ext cx="5384729" cy="3786447"/>
              </a:xfrm>
              <a:prstGeom prst="rect">
                <a:avLst/>
              </a:prstGeom>
            </p:spPr>
          </p:pic>
        </mc:Fallback>
      </mc:AlternateContent>
      <p:sp>
        <p:nvSpPr>
          <p:cNvPr id="5" name="角丸四角形 4"/>
          <p:cNvSpPr/>
          <p:nvPr/>
        </p:nvSpPr>
        <p:spPr>
          <a:xfrm>
            <a:off x="1612901" y="5346248"/>
            <a:ext cx="9201150"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推薦されたコードを理解し編集が必要なので、開発者はテストコード作成に多くの時間を費やす可能性がある</a:t>
            </a:r>
            <a:endParaRPr lang="ja-JP" altLang="en-US" sz="28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6434581" y="2074412"/>
            <a:ext cx="5058228" cy="2554545"/>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Task1</a:t>
            </a:r>
            <a:r>
              <a:rPr lang="ja-JP" altLang="en-US" sz="2000" dirty="0" smtClean="0">
                <a:latin typeface="メイリオ" panose="020B0604030504040204" pitchFamily="50" charset="-128"/>
                <a:ea typeface="メイリオ" panose="020B0604030504040204" pitchFamily="50" charset="-128"/>
              </a:rPr>
              <a:t>と</a:t>
            </a:r>
            <a:r>
              <a:rPr lang="en-US" altLang="ja-JP" sz="2000" dirty="0" smtClean="0">
                <a:latin typeface="メイリオ" panose="020B0604030504040204" pitchFamily="50" charset="-128"/>
                <a:ea typeface="メイリオ" panose="020B0604030504040204" pitchFamily="50" charset="-128"/>
              </a:rPr>
              <a:t>Task3</a:t>
            </a:r>
            <a:r>
              <a:rPr lang="ja-JP" altLang="en-US" sz="2000" dirty="0" smtClean="0">
                <a:latin typeface="メイリオ" panose="020B0604030504040204" pitchFamily="50" charset="-128"/>
                <a:ea typeface="メイリオ" panose="020B0604030504040204" pitchFamily="50" charset="-128"/>
              </a:rPr>
              <a:t>は、</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を使用した場合</a:t>
            </a:r>
            <a:r>
              <a:rPr lang="ja-JP" altLang="en-US" sz="2000" dirty="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タスク終了までの時間が長い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Task2</a:t>
            </a:r>
            <a:r>
              <a:rPr lang="ja-JP" altLang="en-US" sz="2000" dirty="0" smtClean="0">
                <a:latin typeface="メイリオ" panose="020B0604030504040204" pitchFamily="50" charset="-128"/>
                <a:ea typeface="メイリオ" panose="020B0604030504040204" pitchFamily="50" charset="-128"/>
              </a:rPr>
              <a:t>は</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を使用しない場合の方がタスク終了までの時間が長い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多くの</a:t>
            </a:r>
            <a:r>
              <a:rPr lang="ja-JP" altLang="en-US" sz="2000" dirty="0" smtClean="0">
                <a:latin typeface="メイリオ" panose="020B0604030504040204" pitchFamily="50" charset="-128"/>
                <a:ea typeface="メイリオ" panose="020B0604030504040204" pitchFamily="50" charset="-128"/>
              </a:rPr>
              <a:t>被験</a:t>
            </a:r>
            <a:r>
              <a:rPr kumimoji="1" lang="ja-JP" altLang="en-US" sz="2000" dirty="0" smtClean="0">
                <a:latin typeface="メイリオ" panose="020B0604030504040204" pitchFamily="50" charset="-128"/>
                <a:ea typeface="メイリオ" panose="020B0604030504040204" pitchFamily="50" charset="-128"/>
              </a:rPr>
              <a:t>者は無駄なテストを作成するのに時間を費やした可能性がある</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3798776" y="4367103"/>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3943918" y="4250392"/>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4898576" y="4367105"/>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5043718" y="4250392"/>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363120998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RQ3. </a:t>
            </a:r>
            <a:r>
              <a:rPr lang="en-US" altLang="ja-JP" dirty="0" err="1"/>
              <a:t>SuiteRec</a:t>
            </a:r>
            <a:r>
              <a:rPr lang="ja-JP" altLang="en-US" dirty="0"/>
              <a:t>は、テストスメルの数が</a:t>
            </a:r>
            <a:r>
              <a:rPr lang="ja-JP" altLang="en-US" dirty="0" smtClean="0"/>
              <a:t>少ない</a:t>
            </a:r>
            <a:r>
              <a:rPr lang="en-US" altLang="ja-JP" dirty="0" smtClean="0"/>
              <a:t/>
            </a:r>
            <a:br>
              <a:rPr lang="en-US" altLang="ja-JP" dirty="0" smtClean="0"/>
            </a:br>
            <a:r>
              <a:rPr lang="en-US" altLang="ja-JP" dirty="0" smtClean="0"/>
              <a:t>        </a:t>
            </a:r>
            <a:r>
              <a:rPr lang="ja-JP" altLang="en-US" dirty="0" smtClean="0"/>
              <a:t>テストコード</a:t>
            </a:r>
            <a:r>
              <a:rPr lang="ja-JP" altLang="en-US" dirty="0"/>
              <a:t>の作成を支援できるか？</a:t>
            </a:r>
            <a:endParaRPr kumimoji="1" lang="ja-JP" altLang="en-US" dirty="0"/>
          </a:p>
        </p:txBody>
      </p:sp>
      <p:graphicFrame>
        <p:nvGraphicFramePr>
          <p:cNvPr id="4" name="コンテンツ プレースホルダー 5"/>
          <p:cNvGraphicFramePr>
            <a:graphicFrameLocks noGrp="1"/>
          </p:cNvGraphicFramePr>
          <p:nvPr>
            <p:ph idx="1"/>
            <p:extLst>
              <p:ext uri="{D42A27DB-BD31-4B8C-83A1-F6EECF244321}">
                <p14:modId xmlns:p14="http://schemas.microsoft.com/office/powerpoint/2010/main" val="1154139143"/>
              </p:ext>
            </p:extLst>
          </p:nvPr>
        </p:nvGraphicFramePr>
        <p:xfrm>
          <a:off x="838200" y="1690689"/>
          <a:ext cx="4956628" cy="3296472"/>
        </p:xfrm>
        <a:graphic>
          <a:graphicData uri="http://schemas.openxmlformats.org/drawingml/2006/chart">
            <c:chart xmlns:c="http://schemas.openxmlformats.org/drawingml/2006/chart" xmlns:r="http://schemas.openxmlformats.org/officeDocument/2006/relationships" r:id="rId3"/>
          </a:graphicData>
        </a:graphic>
      </p:graphicFrame>
      <p:sp>
        <p:nvSpPr>
          <p:cNvPr id="5" name="テキスト ボックス 4"/>
          <p:cNvSpPr txBox="1"/>
          <p:nvPr/>
        </p:nvSpPr>
        <p:spPr>
          <a:xfrm>
            <a:off x="5811305" y="2215540"/>
            <a:ext cx="5628158" cy="2246769"/>
          </a:xfrm>
          <a:prstGeom prst="rect">
            <a:avLst/>
          </a:prstGeom>
          <a:noFill/>
        </p:spPr>
        <p:txBody>
          <a:bodyPr wrap="square" rtlCol="0">
            <a:spAutoFit/>
          </a:bodyPr>
          <a:lstStyle/>
          <a:p>
            <a:pPr marL="285750" indent="-285750">
              <a:buClr>
                <a:schemeClr val="tx2"/>
              </a:buClr>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すべての</a:t>
            </a:r>
            <a:r>
              <a:rPr lang="ja-JP" altLang="en-US" sz="2000" dirty="0">
                <a:latin typeface="メイリオ" panose="020B0604030504040204" pitchFamily="50" charset="-128"/>
                <a:ea typeface="メイリオ" panose="020B0604030504040204" pitchFamily="50" charset="-128"/>
              </a:rPr>
              <a:t>タスク</a:t>
            </a:r>
            <a:r>
              <a:rPr kumimoji="1" lang="ja-JP" altLang="en-US" sz="2000" dirty="0" smtClean="0">
                <a:latin typeface="メイリオ" panose="020B0604030504040204" pitchFamily="50" charset="-128"/>
                <a:ea typeface="メイリオ" panose="020B0604030504040204" pitchFamily="50" charset="-128"/>
              </a:rPr>
              <a:t>において</a:t>
            </a:r>
            <a:r>
              <a:rPr lang="ja-JP" altLang="en-US" sz="2000" dirty="0" smtClean="0">
                <a:latin typeface="メイリオ" panose="020B0604030504040204" pitchFamily="50" charset="-128"/>
                <a:ea typeface="メイリオ" panose="020B0604030504040204" pitchFamily="50" charset="-128"/>
              </a:rPr>
              <a:t>、</a:t>
            </a:r>
            <a:r>
              <a:rPr lang="en-US" altLang="ja-JP" sz="2000" dirty="0" err="1" smtClean="0">
                <a:latin typeface="メイリオ" panose="020B0604030504040204" pitchFamily="50" charset="-128"/>
                <a:ea typeface="メイリオ" panose="020B0604030504040204" pitchFamily="50" charset="-128"/>
              </a:rPr>
              <a:t>SuiteRec</a:t>
            </a:r>
            <a:r>
              <a:rPr lang="ja-JP" altLang="en-US" sz="2000" dirty="0" smtClean="0">
                <a:latin typeface="メイリオ" panose="020B0604030504040204" pitchFamily="50" charset="-128"/>
                <a:ea typeface="メイリオ" panose="020B0604030504040204" pitchFamily="50" charset="-128"/>
              </a:rPr>
              <a:t>を使用した場合検出されたテストスメルの数が少ない</a:t>
            </a: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Clr>
                <a:schemeClr val="tx2"/>
              </a:buClr>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多く検出されたテストスメル</a:t>
            </a:r>
            <a:endParaRPr lang="en-US" altLang="ja-JP" sz="2000" dirty="0" smtClean="0">
              <a:latin typeface="メイリオ" panose="020B0604030504040204" pitchFamily="50" charset="-128"/>
              <a:ea typeface="メイリオ" panose="020B0604030504040204" pitchFamily="50" charset="-128"/>
            </a:endParaRP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Assertion Roulette</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Default Test</a:t>
            </a:r>
          </a:p>
          <a:p>
            <a:pPr marL="742950" lvl="1" indent="-285750">
              <a:buClr>
                <a:schemeClr val="tx2"/>
              </a:buClr>
              <a:buFont typeface="Wingdings" panose="05000000000000000000" pitchFamily="2" charset="2"/>
              <a:buChar char="l"/>
            </a:pPr>
            <a:r>
              <a:rPr lang="en-US" altLang="ja-JP" sz="2000" dirty="0" smtClean="0">
                <a:latin typeface="メイリオ" panose="020B0604030504040204" pitchFamily="50" charset="-128"/>
                <a:ea typeface="メイリオ" panose="020B0604030504040204" pitchFamily="50" charset="-128"/>
              </a:rPr>
              <a:t>Eager Test</a:t>
            </a:r>
          </a:p>
        </p:txBody>
      </p:sp>
      <p:sp>
        <p:nvSpPr>
          <p:cNvPr id="6" name="角丸四角形 5"/>
          <p:cNvSpPr/>
          <p:nvPr/>
        </p:nvSpPr>
        <p:spPr>
          <a:xfrm>
            <a:off x="1311275" y="5371072"/>
            <a:ext cx="9975850" cy="112621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開発者は、推薦される高品質のテストスイートを参考にすることで品質の高いテストコードを作成できる</a:t>
            </a:r>
            <a:endParaRPr lang="ja-JP" altLang="en-US" sz="2800" dirty="0">
              <a:latin typeface="メイリオ" panose="020B0604030504040204" pitchFamily="50" charset="-128"/>
              <a:ea typeface="メイリオ" panose="020B0604030504040204" pitchFamily="50" charset="-128"/>
            </a:endParaRPr>
          </a:p>
        </p:txBody>
      </p:sp>
      <p:sp>
        <p:nvSpPr>
          <p:cNvPr id="7" name="正方形/長方形 6">
            <a:extLst>
              <a:ext uri="{FF2B5EF4-FFF2-40B4-BE49-F238E27FC236}">
                <a16:creationId xmlns:a16="http://schemas.microsoft.com/office/drawing/2014/main" id="{6AC3A437-2595-FF4C-A6C9-E07DCFC518E1}"/>
              </a:ext>
            </a:extLst>
          </p:cNvPr>
          <p:cNvSpPr/>
          <p:nvPr/>
        </p:nvSpPr>
        <p:spPr>
          <a:xfrm>
            <a:off x="2528776" y="4987160"/>
            <a:ext cx="145142" cy="145142"/>
          </a:xfrm>
          <a:prstGeom prst="rect">
            <a:avLst/>
          </a:prstGeom>
          <a:solidFill>
            <a:srgbClr val="DEA221"/>
          </a:solidFill>
          <a:ln>
            <a:solidFill>
              <a:srgbClr val="DEA2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C41124F-0734-F44C-85F6-A310A9D32F4C}"/>
              </a:ext>
            </a:extLst>
          </p:cNvPr>
          <p:cNvSpPr txBox="1"/>
          <p:nvPr/>
        </p:nvSpPr>
        <p:spPr>
          <a:xfrm>
            <a:off x="2673918" y="4870449"/>
            <a:ext cx="1117600" cy="378565"/>
          </a:xfrm>
          <a:prstGeom prst="rect">
            <a:avLst/>
          </a:prstGeom>
          <a:noFill/>
        </p:spPr>
        <p:txBody>
          <a:bodyPr wrap="square" rtlCol="0">
            <a:spAutoFit/>
          </a:bodyPr>
          <a:lstStyle/>
          <a:p>
            <a:r>
              <a:rPr lang="ja-JP" altLang="en-US" sz="1860" b="1" dirty="0" smtClean="0">
                <a:solidFill>
                  <a:schemeClr val="tx1">
                    <a:lumMod val="65000"/>
                    <a:lumOff val="35000"/>
                  </a:schemeClr>
                </a:solidFill>
              </a:rPr>
              <a:t>手作業</a:t>
            </a:r>
            <a:endParaRPr kumimoji="1" lang="ja-JP" altLang="en-US" sz="1860" b="1" dirty="0">
              <a:solidFill>
                <a:schemeClr val="tx1">
                  <a:lumMod val="65000"/>
                  <a:lumOff val="35000"/>
                </a:schemeClr>
              </a:solidFill>
            </a:endParaRPr>
          </a:p>
        </p:txBody>
      </p:sp>
      <p:sp>
        <p:nvSpPr>
          <p:cNvPr id="9" name="正方形/長方形 8">
            <a:extLst>
              <a:ext uri="{FF2B5EF4-FFF2-40B4-BE49-F238E27FC236}">
                <a16:creationId xmlns:a16="http://schemas.microsoft.com/office/drawing/2014/main" id="{62F4946A-2043-3E48-BA34-747554025BBA}"/>
              </a:ext>
            </a:extLst>
          </p:cNvPr>
          <p:cNvSpPr/>
          <p:nvPr/>
        </p:nvSpPr>
        <p:spPr>
          <a:xfrm>
            <a:off x="3628576" y="4987162"/>
            <a:ext cx="145142" cy="145142"/>
          </a:xfrm>
          <a:prstGeom prst="rect">
            <a:avLst/>
          </a:prstGeom>
          <a:solidFill>
            <a:srgbClr val="0F7B9E"/>
          </a:solidFill>
          <a:ln>
            <a:solidFill>
              <a:srgbClr val="0F7B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A1CA2C6-0BE8-F04B-956F-827B826EEE45}"/>
              </a:ext>
            </a:extLst>
          </p:cNvPr>
          <p:cNvSpPr txBox="1"/>
          <p:nvPr/>
        </p:nvSpPr>
        <p:spPr>
          <a:xfrm>
            <a:off x="3773718" y="4870449"/>
            <a:ext cx="1294488" cy="378565"/>
          </a:xfrm>
          <a:prstGeom prst="rect">
            <a:avLst/>
          </a:prstGeom>
          <a:noFill/>
        </p:spPr>
        <p:txBody>
          <a:bodyPr wrap="square" rtlCol="0">
            <a:spAutoFit/>
          </a:bodyPr>
          <a:lstStyle/>
          <a:p>
            <a:r>
              <a:rPr kumimoji="1" lang="en-US" altLang="ja-JP" sz="1860" b="1" dirty="0" err="1" smtClean="0">
                <a:solidFill>
                  <a:schemeClr val="tx1">
                    <a:lumMod val="65000"/>
                    <a:lumOff val="35000"/>
                  </a:schemeClr>
                </a:solidFill>
              </a:rPr>
              <a:t>SuiteRec</a:t>
            </a:r>
            <a:endParaRPr kumimoji="1" lang="ja-JP" altLang="en-US" sz="1860" b="1" dirty="0">
              <a:solidFill>
                <a:schemeClr val="tx1">
                  <a:lumMod val="65000"/>
                  <a:lumOff val="35000"/>
                </a:schemeClr>
              </a:solidFill>
            </a:endParaRPr>
          </a:p>
        </p:txBody>
      </p:sp>
    </p:spTree>
    <p:extLst>
      <p:ext uri="{BB962C8B-B14F-4D97-AF65-F5344CB8AC3E}">
        <p14:creationId xmlns:p14="http://schemas.microsoft.com/office/powerpoint/2010/main" val="40095362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7" name="コンテンツ プレースホルダー 2"/>
          <p:cNvSpPr>
            <a:spLocks noGrp="1"/>
          </p:cNvSpPr>
          <p:nvPr>
            <p:ph idx="1"/>
          </p:nvPr>
        </p:nvSpPr>
        <p:spPr>
          <a:xfrm>
            <a:off x="838199" y="1792882"/>
            <a:ext cx="10515600" cy="4607918"/>
          </a:xfrm>
        </p:spPr>
        <p:txBody>
          <a:bodyPr>
            <a:normAutofit/>
          </a:bodyPr>
          <a:lstStyle/>
          <a:p>
            <a:pPr>
              <a:buClr>
                <a:schemeClr val="tx2"/>
              </a:buClr>
            </a:pPr>
            <a:r>
              <a:rPr lang="ja-JP" altLang="en-US" dirty="0"/>
              <a:t>被験者</a:t>
            </a:r>
            <a:r>
              <a:rPr lang="ja-JP" altLang="en-US" dirty="0" smtClean="0"/>
              <a:t>に実験タスク終了後にアンケートを実施した</a:t>
            </a: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a:buClr>
                <a:schemeClr val="tx2"/>
              </a:buClr>
            </a:pPr>
            <a:endParaRPr lang="en-US" altLang="ja-JP" dirty="0" smtClean="0"/>
          </a:p>
          <a:p>
            <a:pPr>
              <a:buClr>
                <a:schemeClr val="tx2"/>
              </a:buClr>
            </a:pPr>
            <a:endParaRPr lang="en-US" altLang="ja-JP" dirty="0"/>
          </a:p>
          <a:p>
            <a:pPr marL="0" indent="0">
              <a:buClr>
                <a:schemeClr val="tx2"/>
              </a:buClr>
              <a:buNone/>
            </a:pPr>
            <a:r>
              <a:rPr lang="en-US" altLang="ja-JP" sz="2400" dirty="0" smtClean="0"/>
              <a:t>※5</a:t>
            </a:r>
            <a:r>
              <a:rPr lang="ja-JP" altLang="en-US" sz="2400" dirty="0" smtClean="0"/>
              <a:t>段階評価</a:t>
            </a:r>
            <a:r>
              <a:rPr lang="en-US" altLang="ja-JP" sz="2400" dirty="0" smtClean="0"/>
              <a:t>: </a:t>
            </a:r>
            <a:r>
              <a:rPr lang="ja-JP" altLang="en-US" sz="2400" dirty="0" smtClean="0"/>
              <a:t>強く</a:t>
            </a:r>
            <a:r>
              <a:rPr lang="ja-JP" altLang="en-US" sz="2400" dirty="0"/>
              <a:t>反対・反対・どちらでもない・賛成・強く賛成</a:t>
            </a:r>
          </a:p>
          <a:p>
            <a:pPr>
              <a:buClr>
                <a:schemeClr val="tx2"/>
              </a:buClr>
            </a:pPr>
            <a:endParaRPr lang="en-US" altLang="ja-JP" dirty="0" smtClean="0"/>
          </a:p>
        </p:txBody>
      </p:sp>
      <p:graphicFrame>
        <p:nvGraphicFramePr>
          <p:cNvPr id="2" name="表 1"/>
          <p:cNvGraphicFramePr>
            <a:graphicFrameLocks noGrp="1"/>
          </p:cNvGraphicFramePr>
          <p:nvPr>
            <p:extLst>
              <p:ext uri="{D42A27DB-BD31-4B8C-83A1-F6EECF244321}">
                <p14:modId xmlns:p14="http://schemas.microsoft.com/office/powerpoint/2010/main" val="3851486168"/>
              </p:ext>
            </p:extLst>
          </p:nvPr>
        </p:nvGraphicFramePr>
        <p:xfrm>
          <a:off x="838199" y="2341094"/>
          <a:ext cx="10220570" cy="3200400"/>
        </p:xfrm>
        <a:graphic>
          <a:graphicData uri="http://schemas.openxmlformats.org/drawingml/2006/table">
            <a:tbl>
              <a:tblPr firstRow="1" bandRow="1">
                <a:tableStyleId>{5C22544A-7EE6-4342-B048-85BDC9FD1C3A}</a:tableStyleId>
              </a:tblPr>
              <a:tblGrid>
                <a:gridCol w="1118159">
                  <a:extLst>
                    <a:ext uri="{9D8B030D-6E8A-4147-A177-3AD203B41FA5}">
                      <a16:colId xmlns:a16="http://schemas.microsoft.com/office/drawing/2014/main" val="3142001767"/>
                    </a:ext>
                  </a:extLst>
                </a:gridCol>
                <a:gridCol w="9102411">
                  <a:extLst>
                    <a:ext uri="{9D8B030D-6E8A-4147-A177-3AD203B41FA5}">
                      <a16:colId xmlns:a16="http://schemas.microsoft.com/office/drawing/2014/main" val="1791989154"/>
                    </a:ext>
                  </a:extLst>
                </a:gridCol>
              </a:tblGrid>
              <a:tr h="370840">
                <a:tc>
                  <a:txBody>
                    <a:bodyPr/>
                    <a:lstStyle/>
                    <a:p>
                      <a:pPr algn="ctr"/>
                      <a:endParaRPr kumimoji="1" lang="ja-JP" altLang="en-US" sz="24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400" b="0" dirty="0" smtClean="0">
                          <a:latin typeface="メイリオ" panose="020B0604030504040204" pitchFamily="50" charset="-128"/>
                          <a:ea typeface="メイリオ" panose="020B0604030504040204" pitchFamily="50" charset="-128"/>
                        </a:rPr>
                        <a:t>項目</a:t>
                      </a:r>
                      <a:endParaRPr kumimoji="1" lang="ja-JP" altLang="en-US" sz="24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595718902"/>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Q1-a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r>
                        <a:rPr kumimoji="1" lang="ja-JP" altLang="en-US" sz="2400" dirty="0" smtClean="0">
                          <a:latin typeface="メイリオ" panose="020B0604030504040204" pitchFamily="50" charset="-128"/>
                          <a:ea typeface="メイリオ" panose="020B0604030504040204" pitchFamily="50" charset="-128"/>
                        </a:rPr>
                        <a:t>テストコードの作成は簡単でした</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53067411"/>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Q1-b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テストコードの作成は簡単でした</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679087759"/>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Q2-a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作成したテストコードのカバレッジに自信がある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609240134"/>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Q2-b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作成したテストコードのカバレッジに自信がある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641572313"/>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Q3-a</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作成したテストコードの品質に自信がある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ツールあり</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79976850"/>
                  </a:ext>
                </a:extLst>
              </a:tr>
              <a:tr h="370840">
                <a:tc>
                  <a:txBody>
                    <a:bodyPr/>
                    <a:lstStyle/>
                    <a:p>
                      <a:pPr algn="ctr"/>
                      <a:r>
                        <a:rPr kumimoji="1" lang="en-US" altLang="ja-JP" sz="2400" b="0" dirty="0" smtClean="0">
                          <a:latin typeface="メイリオ" panose="020B0604030504040204" pitchFamily="50" charset="-128"/>
                          <a:ea typeface="メイリオ" panose="020B0604030504040204" pitchFamily="50" charset="-128"/>
                        </a:rPr>
                        <a:t>Q3-b</a:t>
                      </a:r>
                      <a:endParaRPr kumimoji="1" lang="ja-JP" altLang="en-US" sz="2400" b="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smtClean="0">
                          <a:latin typeface="メイリオ" panose="020B0604030504040204" pitchFamily="50" charset="-128"/>
                          <a:ea typeface="メイリオ" panose="020B0604030504040204" pitchFamily="50" charset="-128"/>
                        </a:rPr>
                        <a:t>作成したテストコードの品質に自信がある</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ツールなし</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923903448"/>
                  </a:ext>
                </a:extLst>
              </a:tr>
            </a:tbl>
          </a:graphicData>
        </a:graphic>
      </p:graphicFrame>
    </p:spTree>
    <p:extLst>
      <p:ext uri="{BB962C8B-B14F-4D97-AF65-F5344CB8AC3E}">
        <p14:creationId xmlns:p14="http://schemas.microsoft.com/office/powerpoint/2010/main" val="20777018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7018" y="219428"/>
            <a:ext cx="5608931" cy="729386"/>
          </a:xfrm>
        </p:spPr>
        <p:txBody>
          <a:bodyPr/>
          <a:lstStyle/>
          <a:p>
            <a:r>
              <a:rPr kumimoji="1" lang="ja-JP" altLang="en-US" dirty="0" smtClean="0">
                <a:solidFill>
                  <a:schemeClr val="bg1"/>
                </a:solidFill>
              </a:rPr>
              <a:t>テストコード自動生成ツール</a:t>
            </a:r>
            <a:endParaRPr kumimoji="1" lang="ja-JP" altLang="en-US" dirty="0">
              <a:solidFill>
                <a:schemeClr val="bg1"/>
              </a:solidFill>
            </a:endParaRPr>
          </a:p>
        </p:txBody>
      </p:sp>
      <p:sp>
        <p:nvSpPr>
          <p:cNvPr id="4" name="コンテンツ プレースホルダー 2"/>
          <p:cNvSpPr>
            <a:spLocks noGrp="1"/>
          </p:cNvSpPr>
          <p:nvPr>
            <p:ph idx="1"/>
          </p:nvPr>
        </p:nvSpPr>
        <p:spPr>
          <a:xfrm>
            <a:off x="838198" y="1587161"/>
            <a:ext cx="10741183" cy="902666"/>
          </a:xfrm>
        </p:spPr>
        <p:txBody>
          <a:bodyPr/>
          <a:lstStyle/>
          <a:p>
            <a:r>
              <a:rPr lang="ja-JP" altLang="en-US" dirty="0" smtClean="0"/>
              <a:t>テスト</a:t>
            </a:r>
            <a:r>
              <a:rPr lang="ja-JP" altLang="en-US" dirty="0"/>
              <a:t>工程</a:t>
            </a:r>
            <a:r>
              <a:rPr lang="ja-JP" altLang="en-US" dirty="0" smtClean="0"/>
              <a:t>を支援するために、これまでに様々な自動生成ツールが提案されてき</a:t>
            </a:r>
            <a:r>
              <a:rPr lang="ja-JP" altLang="en-US" dirty="0"/>
              <a:t>た</a:t>
            </a:r>
            <a:endParaRPr kumimoji="1" lang="ja-JP" altLang="en-US" dirty="0"/>
          </a:p>
        </p:txBody>
      </p:sp>
      <p:pic>
        <p:nvPicPr>
          <p:cNvPr id="5" name="Picture 2" descr="site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321" y="2748979"/>
            <a:ext cx="2692699" cy="43547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descr="Javaå¯¾å¿éçè§£æã»åä½ãã¹ããã¼ã« Jtes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19255" y="3465187"/>
            <a:ext cx="1902255" cy="1141353"/>
          </a:xfrm>
          <a:prstGeom prst="rect">
            <a:avLst/>
          </a:prstGeom>
          <a:noFill/>
          <a:extLst>
            <a:ext uri="{909E8E84-426E-40DD-AFC4-6F175D3DCCD1}">
              <a14:hiddenFill xmlns:a14="http://schemas.microsoft.com/office/drawing/2010/main">
                <a:solidFill>
                  <a:srgbClr val="FFFFFF"/>
                </a:solidFill>
              </a14:hiddenFill>
            </a:ext>
          </a:extLst>
        </p:spPr>
      </p:pic>
      <p:pic>
        <p:nvPicPr>
          <p:cNvPr id="7" name="図 6"/>
          <p:cNvPicPr>
            <a:picLocks noChangeAspect="1"/>
          </p:cNvPicPr>
          <p:nvPr/>
        </p:nvPicPr>
        <p:blipFill rotWithShape="1">
          <a:blip r:embed="rId5"/>
          <a:srcRect l="2412" t="14151" r="48903" b="69708"/>
          <a:stretch/>
        </p:blipFill>
        <p:spPr>
          <a:xfrm>
            <a:off x="1238895" y="3613445"/>
            <a:ext cx="3451873" cy="643728"/>
          </a:xfrm>
          <a:prstGeom prst="rect">
            <a:avLst/>
          </a:prstGeom>
        </p:spPr>
      </p:pic>
      <p:sp>
        <p:nvSpPr>
          <p:cNvPr id="8" name="テキスト ボックス 7"/>
          <p:cNvSpPr txBox="1"/>
          <p:nvPr/>
        </p:nvSpPr>
        <p:spPr>
          <a:xfrm>
            <a:off x="5195276" y="2652720"/>
            <a:ext cx="2286000" cy="707886"/>
          </a:xfrm>
          <a:prstGeom prst="rect">
            <a:avLst/>
          </a:prstGeom>
          <a:noFill/>
        </p:spPr>
        <p:txBody>
          <a:bodyPr wrap="square" rtlCol="0">
            <a:spAutoFit/>
          </a:bodyPr>
          <a:lstStyle/>
          <a:p>
            <a:r>
              <a:rPr kumimoji="1" lang="en-US" altLang="ja-JP" sz="4000" b="1" dirty="0" err="1" smtClean="0"/>
              <a:t>TestFul</a:t>
            </a:r>
            <a:endParaRPr kumimoji="1" lang="ja-JP" altLang="en-US" sz="4000" b="1" dirty="0"/>
          </a:p>
        </p:txBody>
      </p:sp>
      <p:sp>
        <p:nvSpPr>
          <p:cNvPr id="9" name="テキスト ボックス 8"/>
          <p:cNvSpPr txBox="1"/>
          <p:nvPr/>
        </p:nvSpPr>
        <p:spPr>
          <a:xfrm>
            <a:off x="7299996" y="3549287"/>
            <a:ext cx="1140622" cy="707886"/>
          </a:xfrm>
          <a:prstGeom prst="rect">
            <a:avLst/>
          </a:prstGeom>
          <a:noFill/>
        </p:spPr>
        <p:txBody>
          <a:bodyPr wrap="square" rtlCol="0">
            <a:spAutoFit/>
          </a:bodyPr>
          <a:lstStyle/>
          <a:p>
            <a:r>
              <a:rPr lang="en-US" altLang="ja-JP" sz="4000" b="1" dirty="0" err="1" smtClean="0"/>
              <a:t>Pex</a:t>
            </a:r>
            <a:endParaRPr kumimoji="1" lang="ja-JP" altLang="en-US" sz="4000" b="1" dirty="0"/>
          </a:p>
        </p:txBody>
      </p:sp>
      <p:sp>
        <p:nvSpPr>
          <p:cNvPr id="10" name="テキスト ボックス 9"/>
          <p:cNvSpPr txBox="1"/>
          <p:nvPr/>
        </p:nvSpPr>
        <p:spPr>
          <a:xfrm>
            <a:off x="7825156" y="2612774"/>
            <a:ext cx="2286000" cy="707886"/>
          </a:xfrm>
          <a:prstGeom prst="rect">
            <a:avLst/>
          </a:prstGeom>
          <a:noFill/>
        </p:spPr>
        <p:txBody>
          <a:bodyPr wrap="square" rtlCol="0">
            <a:spAutoFit/>
          </a:bodyPr>
          <a:lstStyle/>
          <a:p>
            <a:r>
              <a:rPr kumimoji="1" lang="en-US" altLang="ja-JP" sz="4000" b="1" dirty="0" smtClean="0"/>
              <a:t>Seeker</a:t>
            </a:r>
            <a:endParaRPr kumimoji="1" lang="ja-JP" altLang="en-US" sz="4000" b="1" dirty="0"/>
          </a:p>
        </p:txBody>
      </p:sp>
      <p:sp>
        <p:nvSpPr>
          <p:cNvPr id="11" name="角丸四角形 10"/>
          <p:cNvSpPr/>
          <p:nvPr/>
        </p:nvSpPr>
        <p:spPr>
          <a:xfrm>
            <a:off x="838199" y="5063609"/>
            <a:ext cx="10519742" cy="1152939"/>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ja-JP" altLang="en-US" sz="3200" dirty="0">
                <a:latin typeface="メイリオ" panose="020B0604030504040204" pitchFamily="50" charset="-128"/>
                <a:ea typeface="メイリオ" panose="020B0604030504040204" pitchFamily="50" charset="-128"/>
              </a:rPr>
              <a:t>自動生成ツールを利用すること</a:t>
            </a:r>
            <a:r>
              <a:rPr lang="ja-JP" altLang="en-US" sz="3200" dirty="0" smtClean="0">
                <a:latin typeface="メイリオ" panose="020B0604030504040204" pitchFamily="50" charset="-128"/>
                <a:ea typeface="メイリオ" panose="020B0604030504040204" pitchFamily="50" charset="-128"/>
              </a:rPr>
              <a:t>で</a:t>
            </a:r>
            <a:r>
              <a:rPr lang="ja-JP" altLang="en-US" sz="3200" dirty="0">
                <a:latin typeface="メイリオ" panose="020B0604030504040204" pitchFamily="50" charset="-128"/>
                <a:ea typeface="メイリオ" panose="020B0604030504040204" pitchFamily="50" charset="-128"/>
              </a:rPr>
              <a:t>、</a:t>
            </a:r>
            <a:r>
              <a:rPr lang="ja-JP" altLang="en-US" sz="3200" dirty="0" smtClean="0">
                <a:latin typeface="メイリオ" panose="020B0604030504040204" pitchFamily="50" charset="-128"/>
                <a:ea typeface="メイリオ" panose="020B0604030504040204" pitchFamily="50" charset="-128"/>
              </a:rPr>
              <a:t>開発者</a:t>
            </a:r>
            <a:r>
              <a:rPr lang="ja-JP" altLang="en-US" sz="3200" dirty="0">
                <a:latin typeface="メイリオ" panose="020B0604030504040204" pitchFamily="50" charset="-128"/>
                <a:ea typeface="メイリオ" panose="020B0604030504040204" pitchFamily="50" charset="-128"/>
              </a:rPr>
              <a:t>の実装コストを削減し短期間でテストコードを作成できる</a:t>
            </a:r>
          </a:p>
        </p:txBody>
      </p:sp>
      <p:sp>
        <p:nvSpPr>
          <p:cNvPr id="12" name="テキスト ボックス 11"/>
          <p:cNvSpPr txBox="1"/>
          <p:nvPr/>
        </p:nvSpPr>
        <p:spPr>
          <a:xfrm>
            <a:off x="8671593" y="3549287"/>
            <a:ext cx="2286000" cy="707886"/>
          </a:xfrm>
          <a:prstGeom prst="rect">
            <a:avLst/>
          </a:prstGeom>
          <a:noFill/>
        </p:spPr>
        <p:txBody>
          <a:bodyPr wrap="square" rtlCol="0">
            <a:spAutoFit/>
          </a:bodyPr>
          <a:lstStyle/>
          <a:p>
            <a:r>
              <a:rPr lang="en-US" altLang="ja-JP" sz="4000" b="1" dirty="0" smtClean="0"/>
              <a:t>Grafter</a:t>
            </a:r>
            <a:endParaRPr kumimoji="1" lang="ja-JP" altLang="en-US" sz="4000" b="1" dirty="0"/>
          </a:p>
        </p:txBody>
      </p:sp>
    </p:spTree>
    <p:extLst>
      <p:ext uri="{BB962C8B-B14F-4D97-AF65-F5344CB8AC3E}">
        <p14:creationId xmlns:p14="http://schemas.microsoft.com/office/powerpoint/2010/main" val="220992910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4" name="角丸四角形 3"/>
          <p:cNvSpPr/>
          <p:nvPr/>
        </p:nvSpPr>
        <p:spPr>
          <a:xfrm>
            <a:off x="1044619" y="5688199"/>
            <a:ext cx="10026562" cy="96138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800" dirty="0" err="1" smtClean="0">
                <a:latin typeface="メイリオ" panose="020B0604030504040204" pitchFamily="50" charset="-128"/>
                <a:ea typeface="メイリオ" panose="020B0604030504040204" pitchFamily="50" charset="-128"/>
              </a:rPr>
              <a:t>SuiteRec</a:t>
            </a:r>
            <a:r>
              <a:rPr lang="ja-JP" altLang="en-US" sz="2800" dirty="0" smtClean="0">
                <a:latin typeface="メイリオ" panose="020B0604030504040204" pitchFamily="50" charset="-128"/>
                <a:ea typeface="メイリオ" panose="020B0604030504040204" pitchFamily="50" charset="-128"/>
              </a:rPr>
              <a:t>を利用した場合、開発者はテスト作成タスクを容易だと認識し、作成したテストコードに自信が持てる</a:t>
            </a:r>
            <a:endParaRPr lang="ja-JP" altLang="en-US" sz="2800" dirty="0">
              <a:latin typeface="メイリオ" panose="020B0604030504040204" pitchFamily="50" charset="-128"/>
              <a:ea typeface="メイリオ" panose="020B0604030504040204" pitchFamily="50" charset="-128"/>
            </a:endParaRPr>
          </a:p>
        </p:txBody>
      </p:sp>
      <p:pic>
        <p:nvPicPr>
          <p:cNvPr id="5" name="図 4"/>
          <p:cNvPicPr>
            <a:picLocks noChangeAspect="1"/>
          </p:cNvPicPr>
          <p:nvPr/>
        </p:nvPicPr>
        <p:blipFill>
          <a:blip r:embed="rId3"/>
          <a:stretch>
            <a:fillRect/>
          </a:stretch>
        </p:blipFill>
        <p:spPr>
          <a:xfrm>
            <a:off x="142822" y="1690688"/>
            <a:ext cx="7512914" cy="3790267"/>
          </a:xfrm>
          <a:prstGeom prst="rect">
            <a:avLst/>
          </a:prstGeom>
        </p:spPr>
      </p:pic>
      <p:sp>
        <p:nvSpPr>
          <p:cNvPr id="6" name="テキスト ボックス 5"/>
          <p:cNvSpPr txBox="1"/>
          <p:nvPr/>
        </p:nvSpPr>
        <p:spPr>
          <a:xfrm>
            <a:off x="7725104" y="2049281"/>
            <a:ext cx="4073810" cy="2862322"/>
          </a:xfrm>
          <a:prstGeom prst="rect">
            <a:avLst/>
          </a:prstGeom>
          <a:noFill/>
        </p:spPr>
        <p:txBody>
          <a:bodyPr wrap="square" rtlCol="0">
            <a:spAutoFit/>
          </a:bodyPr>
          <a:lstStyle/>
          <a:p>
            <a:r>
              <a:rPr kumimoji="1" lang="en-US" altLang="ja-JP" sz="2400" dirty="0" err="1" smtClean="0">
                <a:latin typeface="メイリオ" panose="020B0604030504040204" pitchFamily="50" charset="-128"/>
                <a:ea typeface="メイリオ" panose="020B0604030504040204" pitchFamily="50" charset="-128"/>
              </a:rPr>
              <a:t>SuiteRec</a:t>
            </a:r>
            <a:r>
              <a:rPr kumimoji="1" lang="ja-JP" altLang="en-US" sz="2400" dirty="0" smtClean="0">
                <a:latin typeface="メイリオ" panose="020B0604030504040204" pitchFamily="50" charset="-128"/>
                <a:ea typeface="メイリオ" panose="020B0604030504040204" pitchFamily="50" charset="-128"/>
              </a:rPr>
              <a:t>を利用した場合</a:t>
            </a:r>
            <a:endParaRPr kumimoji="1" lang="en-US" altLang="ja-JP" sz="2400" dirty="0" smtClean="0">
              <a:latin typeface="メイリオ" panose="020B0604030504040204" pitchFamily="50" charset="-128"/>
              <a:ea typeface="メイリオ" panose="020B0604030504040204" pitchFamily="50" charset="-128"/>
            </a:endParaRPr>
          </a:p>
          <a:p>
            <a:endParaRPr kumimoji="1" lang="en-US" altLang="ja-JP" sz="14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被験者は、テストコードの作成を容易</a:t>
            </a:r>
            <a:r>
              <a:rPr lang="ja-JP" altLang="en-US" sz="2000" dirty="0">
                <a:latin typeface="メイリオ" panose="020B0604030504040204" pitchFamily="50" charset="-128"/>
                <a:ea typeface="メイリオ" panose="020B0604030504040204" pitchFamily="50" charset="-128"/>
              </a:rPr>
              <a:t>に</a:t>
            </a:r>
            <a:r>
              <a:rPr kumimoji="1" lang="ja-JP" altLang="en-US" sz="2000" dirty="0" smtClean="0">
                <a:latin typeface="メイリオ" panose="020B0604030504040204" pitchFamily="50" charset="-128"/>
                <a:ea typeface="メイリオ" panose="020B0604030504040204" pitchFamily="50" charset="-128"/>
              </a:rPr>
              <a:t>感じるが、タスク完了までの時間は長くなる</a:t>
            </a:r>
            <a:r>
              <a:rPr kumimoji="1" lang="en-US" altLang="ja-JP" sz="2000" dirty="0" smtClean="0">
                <a:latin typeface="メイリオ" panose="020B0604030504040204" pitchFamily="50" charset="-128"/>
                <a:ea typeface="メイリオ" panose="020B0604030504040204" pitchFamily="50" charset="-128"/>
              </a:rPr>
              <a:t>(RQ2)</a:t>
            </a:r>
          </a:p>
          <a:p>
            <a:pPr marL="285750" indent="-285750">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多くの被験者は、作成したテストコードのカバレッジ・品質に自信が持てる</a:t>
            </a:r>
            <a:endParaRPr lang="en-US" altLang="ja-JP"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35776470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4" name="角丸四角形 3"/>
          <p:cNvSpPr/>
          <p:nvPr/>
        </p:nvSpPr>
        <p:spPr>
          <a:xfrm>
            <a:off x="1044619" y="5688199"/>
            <a:ext cx="10026562" cy="96138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800" dirty="0" err="1" smtClean="0">
                <a:latin typeface="メイリオ" panose="020B0604030504040204" pitchFamily="50" charset="-128"/>
                <a:ea typeface="メイリオ" panose="020B0604030504040204" pitchFamily="50" charset="-128"/>
              </a:rPr>
              <a:t>SuiteRec</a:t>
            </a:r>
            <a:r>
              <a:rPr lang="ja-JP" altLang="en-US" sz="2800" dirty="0" smtClean="0">
                <a:latin typeface="メイリオ" panose="020B0604030504040204" pitchFamily="50" charset="-128"/>
                <a:ea typeface="メイリオ" panose="020B0604030504040204" pitchFamily="50" charset="-128"/>
              </a:rPr>
              <a:t>を利用した場合、開発者はテスト作成タスクを容易だと認識し、作成したテストコードに自信が持てる</a:t>
            </a:r>
            <a:endParaRPr lang="ja-JP" altLang="en-US" sz="2800" dirty="0">
              <a:latin typeface="メイリオ" panose="020B0604030504040204" pitchFamily="50" charset="-128"/>
              <a:ea typeface="メイリオ" panose="020B0604030504040204" pitchFamily="50" charset="-128"/>
            </a:endParaRPr>
          </a:p>
        </p:txBody>
      </p:sp>
      <p:pic>
        <p:nvPicPr>
          <p:cNvPr id="5" name="図 4"/>
          <p:cNvPicPr>
            <a:picLocks noChangeAspect="1"/>
          </p:cNvPicPr>
          <p:nvPr/>
        </p:nvPicPr>
        <p:blipFill>
          <a:blip r:embed="rId3"/>
          <a:stretch>
            <a:fillRect/>
          </a:stretch>
        </p:blipFill>
        <p:spPr>
          <a:xfrm>
            <a:off x="142822" y="1690688"/>
            <a:ext cx="7512914" cy="3790267"/>
          </a:xfrm>
          <a:prstGeom prst="rect">
            <a:avLst/>
          </a:prstGeom>
        </p:spPr>
      </p:pic>
      <p:sp>
        <p:nvSpPr>
          <p:cNvPr id="6" name="テキスト ボックス 5"/>
          <p:cNvSpPr txBox="1"/>
          <p:nvPr/>
        </p:nvSpPr>
        <p:spPr>
          <a:xfrm>
            <a:off x="7725104" y="2049281"/>
            <a:ext cx="4073810" cy="2523768"/>
          </a:xfrm>
          <a:prstGeom prst="rect">
            <a:avLst/>
          </a:prstGeom>
          <a:noFill/>
        </p:spPr>
        <p:txBody>
          <a:bodyPr wrap="square" rtlCol="0">
            <a:spAutoFit/>
          </a:bodyPr>
          <a:lstStyle/>
          <a:p>
            <a:r>
              <a:rPr kumimoji="1" lang="en-US" altLang="ja-JP" sz="2400" dirty="0" err="1" smtClean="0">
                <a:latin typeface="メイリオ" panose="020B0604030504040204" pitchFamily="50" charset="-128"/>
                <a:ea typeface="メイリオ" panose="020B0604030504040204" pitchFamily="50" charset="-128"/>
              </a:rPr>
              <a:t>SuiteRec</a:t>
            </a:r>
            <a:r>
              <a:rPr kumimoji="1" lang="ja-JP" altLang="en-US" sz="2400" dirty="0" smtClean="0">
                <a:latin typeface="メイリオ" panose="020B0604030504040204" pitchFamily="50" charset="-128"/>
                <a:ea typeface="メイリオ" panose="020B0604030504040204" pitchFamily="50" charset="-128"/>
              </a:rPr>
              <a:t>を利用した場合</a:t>
            </a:r>
            <a:endParaRPr kumimoji="1" lang="en-US" altLang="ja-JP" sz="2400" dirty="0" smtClean="0">
              <a:latin typeface="メイリオ" panose="020B0604030504040204" pitchFamily="50" charset="-128"/>
              <a:ea typeface="メイリオ" panose="020B0604030504040204" pitchFamily="50" charset="-128"/>
            </a:endParaRPr>
          </a:p>
          <a:p>
            <a:endParaRPr kumimoji="1" lang="en-US" altLang="ja-JP" sz="14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kumimoji="1" lang="ja-JP" altLang="en-US" sz="2000" dirty="0" smtClean="0">
                <a:latin typeface="メイリオ" panose="020B0604030504040204" pitchFamily="50" charset="-128"/>
                <a:ea typeface="メイリオ" panose="020B0604030504040204" pitchFamily="50" charset="-128"/>
              </a:rPr>
              <a:t>被験者は、テストコードの作成を容易</a:t>
            </a:r>
            <a:r>
              <a:rPr lang="ja-JP" altLang="en-US" sz="2000" dirty="0">
                <a:latin typeface="メイリオ" panose="020B0604030504040204" pitchFamily="50" charset="-128"/>
                <a:ea typeface="メイリオ" panose="020B0604030504040204" pitchFamily="50" charset="-128"/>
              </a:rPr>
              <a:t>に</a:t>
            </a:r>
            <a:r>
              <a:rPr kumimoji="1" lang="ja-JP" altLang="en-US" sz="2000" dirty="0" smtClean="0">
                <a:latin typeface="メイリオ" panose="020B0604030504040204" pitchFamily="50" charset="-128"/>
                <a:ea typeface="メイリオ" panose="020B0604030504040204" pitchFamily="50" charset="-128"/>
              </a:rPr>
              <a:t>感じる</a:t>
            </a:r>
            <a:endParaRPr kumimoji="1"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endParaRPr lang="en-US" altLang="ja-JP" sz="2000" dirty="0" smtClean="0">
              <a:latin typeface="メイリオ" panose="020B0604030504040204" pitchFamily="50" charset="-128"/>
              <a:ea typeface="メイリオ" panose="020B0604030504040204" pitchFamily="50" charset="-128"/>
            </a:endParaRPr>
          </a:p>
          <a:p>
            <a:pPr marL="285750" indent="-285750">
              <a:buFont typeface="Wingdings" panose="05000000000000000000" pitchFamily="2" charset="2"/>
              <a:buChar char="l"/>
            </a:pPr>
            <a:r>
              <a:rPr lang="ja-JP" altLang="en-US" sz="2000" dirty="0" smtClean="0">
                <a:latin typeface="メイリオ" panose="020B0604030504040204" pitchFamily="50" charset="-128"/>
                <a:ea typeface="メイリオ" panose="020B0604030504040204" pitchFamily="50" charset="-128"/>
              </a:rPr>
              <a:t>多くの被験者は、作成したテストコードのカバレッジ・品質に自信が持てる</a:t>
            </a:r>
            <a:endParaRPr lang="en-US" altLang="ja-JP" sz="20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465413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まとめ・今後の課題</a:t>
            </a:r>
            <a:endParaRPr kumimoji="1" lang="ja-JP" altLang="en-US" dirty="0"/>
          </a:p>
        </p:txBody>
      </p:sp>
      <p:sp>
        <p:nvSpPr>
          <p:cNvPr id="6" name="コンテンツ プレースホルダー 2"/>
          <p:cNvSpPr>
            <a:spLocks noGrp="1"/>
          </p:cNvSpPr>
          <p:nvPr>
            <p:ph idx="1"/>
          </p:nvPr>
        </p:nvSpPr>
        <p:spPr>
          <a:xfrm>
            <a:off x="838200" y="1825625"/>
            <a:ext cx="10182225" cy="4241800"/>
          </a:xfrm>
        </p:spPr>
        <p:txBody>
          <a:bodyPr>
            <a:normAutofit/>
          </a:bodyPr>
          <a:lstStyle/>
          <a:p>
            <a:pPr marL="228600" lvl="1">
              <a:spcBef>
                <a:spcPts val="1000"/>
              </a:spcBef>
            </a:pPr>
            <a:r>
              <a:rPr lang="ja-JP" altLang="en-US" sz="2800" b="1" dirty="0" smtClean="0"/>
              <a:t>まとめ</a:t>
            </a:r>
            <a:endParaRPr lang="en-US" altLang="ja-JP" sz="2800" b="1" dirty="0" smtClean="0"/>
          </a:p>
          <a:p>
            <a:pPr marL="685800" lvl="2">
              <a:spcBef>
                <a:spcPts val="1000"/>
              </a:spcBef>
            </a:pPr>
            <a:r>
              <a:rPr lang="ja-JP" altLang="en-US" sz="2400" dirty="0" smtClean="0"/>
              <a:t>類似コード検出技術を用いて、既存の高品質のテストコードを推薦するツールを提案</a:t>
            </a:r>
            <a:endParaRPr lang="en-US" altLang="ja-JP" sz="2400" dirty="0" smtClean="0"/>
          </a:p>
          <a:p>
            <a:pPr marL="685800" lvl="2">
              <a:spcBef>
                <a:spcPts val="1000"/>
              </a:spcBef>
            </a:pPr>
            <a:r>
              <a:rPr lang="ja-JP" altLang="en-US" sz="2400" dirty="0" smtClean="0"/>
              <a:t>提案ツールの有用性を定量的・定性的に評価</a:t>
            </a:r>
            <a:endParaRPr lang="en-US" altLang="ja-JP" sz="2400" dirty="0" smtClean="0"/>
          </a:p>
          <a:p>
            <a:pPr marL="228600" lvl="1">
              <a:spcBef>
                <a:spcPts val="1000"/>
              </a:spcBef>
            </a:pPr>
            <a:endParaRPr lang="en-US" altLang="ja-JP" sz="100" dirty="0"/>
          </a:p>
          <a:p>
            <a:pPr marL="228600" lvl="1">
              <a:spcBef>
                <a:spcPts val="1000"/>
              </a:spcBef>
            </a:pPr>
            <a:r>
              <a:rPr lang="ja-JP" altLang="en-US" sz="2800" b="1" dirty="0" smtClean="0"/>
              <a:t>今後の課題</a:t>
            </a:r>
            <a:endParaRPr lang="en-US" altLang="ja-JP" sz="2800" b="1" dirty="0" smtClean="0"/>
          </a:p>
          <a:p>
            <a:pPr marL="685800" lvl="2">
              <a:spcBef>
                <a:spcPts val="1000"/>
              </a:spcBef>
            </a:pPr>
            <a:r>
              <a:rPr lang="ja-JP" altLang="en-US" sz="2400" dirty="0" smtClean="0"/>
              <a:t>より実用的な利用に備えてツールを改善</a:t>
            </a:r>
            <a:endParaRPr lang="en-US" altLang="ja-JP" sz="2400" dirty="0" smtClean="0"/>
          </a:p>
          <a:p>
            <a:pPr marL="685800" lvl="2">
              <a:spcBef>
                <a:spcPts val="1000"/>
              </a:spcBef>
            </a:pPr>
            <a:r>
              <a:rPr lang="ja-JP" altLang="en-US" sz="2400" dirty="0" smtClean="0"/>
              <a:t>被験者数を増やした更なる評価実験の実施</a:t>
            </a:r>
            <a:endParaRPr lang="en-US" altLang="ja-JP" sz="2400" dirty="0" smtClean="0"/>
          </a:p>
          <a:p>
            <a:pPr marL="685800" lvl="2">
              <a:spcBef>
                <a:spcPts val="1000"/>
              </a:spcBef>
            </a:pPr>
            <a:r>
              <a:rPr lang="ja-JP" altLang="en-US" sz="2400" dirty="0"/>
              <a:t>複数</a:t>
            </a:r>
            <a:r>
              <a:rPr lang="ja-JP" altLang="en-US" sz="2400" dirty="0" smtClean="0"/>
              <a:t>の類似コード検出ツールに対応す</a:t>
            </a:r>
            <a:r>
              <a:rPr lang="ja-JP" altLang="en-US" sz="2400" dirty="0"/>
              <a:t>る</a:t>
            </a:r>
            <a:r>
              <a:rPr lang="ja-JP" altLang="en-US" sz="2400" dirty="0" smtClean="0"/>
              <a:t>ようにツールを拡張する</a:t>
            </a:r>
            <a:endParaRPr lang="en-US" altLang="ja-JP" sz="2400" dirty="0" smtClean="0"/>
          </a:p>
          <a:p>
            <a:endParaRPr kumimoji="1" lang="ja-JP" altLang="en-US" dirty="0"/>
          </a:p>
        </p:txBody>
      </p:sp>
    </p:spTree>
    <p:extLst>
      <p:ext uri="{BB962C8B-B14F-4D97-AF65-F5344CB8AC3E}">
        <p14:creationId xmlns:p14="http://schemas.microsoft.com/office/powerpoint/2010/main" val="42106931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pPr algn="l"/>
            <a:r>
              <a:rPr kumimoji="1" lang="ja-JP" altLang="en-US" dirty="0" smtClean="0"/>
              <a:t>補足資料</a:t>
            </a:r>
            <a:endParaRPr kumimoji="1" lang="ja-JP" altLang="en-US" dirty="0"/>
          </a:p>
        </p:txBody>
      </p:sp>
    </p:spTree>
    <p:extLst>
      <p:ext uri="{BB962C8B-B14F-4D97-AF65-F5344CB8AC3E}">
        <p14:creationId xmlns:p14="http://schemas.microsoft.com/office/powerpoint/2010/main" val="203470854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カバレッジの種類</a:t>
            </a:r>
            <a:endParaRPr kumimoji="1" lang="ja-JP" altLang="en-US" dirty="0"/>
          </a:p>
        </p:txBody>
      </p:sp>
      <p:sp>
        <p:nvSpPr>
          <p:cNvPr id="4" name="コンテンツ プレースホルダー 2"/>
          <p:cNvSpPr>
            <a:spLocks noGrp="1"/>
          </p:cNvSpPr>
          <p:nvPr>
            <p:ph idx="1"/>
          </p:nvPr>
        </p:nvSpPr>
        <p:spPr>
          <a:xfrm>
            <a:off x="838200" y="1725148"/>
            <a:ext cx="7293796" cy="4583185"/>
          </a:xfrm>
        </p:spPr>
        <p:txBody>
          <a:bodyPr>
            <a:normAutofit/>
          </a:bodyPr>
          <a:lstStyle/>
          <a:p>
            <a:pPr>
              <a:buClr>
                <a:schemeClr val="tx2"/>
              </a:buClr>
              <a:buFont typeface="Wingdings" panose="05000000000000000000" pitchFamily="2" charset="2"/>
              <a:buChar char="l"/>
            </a:pPr>
            <a:r>
              <a:rPr kumimoji="1" lang="en-US" altLang="ja-JP" sz="3200" dirty="0" smtClean="0">
                <a:latin typeface="メイリオ" panose="020B0604030504040204" pitchFamily="50" charset="-128"/>
                <a:ea typeface="メイリオ" panose="020B0604030504040204" pitchFamily="50" charset="-128"/>
              </a:rPr>
              <a:t> </a:t>
            </a:r>
            <a:r>
              <a:rPr kumimoji="1" lang="ja-JP" altLang="en-US" sz="3200" b="1" dirty="0" smtClean="0">
                <a:latin typeface="メイリオ" panose="020B0604030504040204" pitchFamily="50" charset="-128"/>
                <a:ea typeface="メイリオ" panose="020B0604030504040204" pitchFamily="50" charset="-128"/>
              </a:rPr>
              <a:t>命令網羅</a:t>
            </a:r>
            <a:r>
              <a:rPr kumimoji="1" lang="en-US" altLang="ja-JP" sz="3200" b="1" dirty="0" smtClean="0">
                <a:latin typeface="メイリオ" panose="020B0604030504040204" pitchFamily="50" charset="-128"/>
                <a:ea typeface="メイリオ" panose="020B0604030504040204" pitchFamily="50" charset="-128"/>
              </a:rPr>
              <a:t> C0</a:t>
            </a:r>
          </a:p>
          <a:p>
            <a:pPr lvl="1">
              <a:buClr>
                <a:schemeClr val="tx2"/>
              </a:buClr>
              <a:buFont typeface="Wingdings" panose="05000000000000000000" pitchFamily="2" charset="2"/>
              <a:buChar char="Ø"/>
            </a:pPr>
            <a:r>
              <a:rPr lang="ja-JP" altLang="en-US" sz="2800" dirty="0" smtClean="0">
                <a:latin typeface="メイリオ" panose="020B0604030504040204" pitchFamily="50" charset="-128"/>
                <a:ea typeface="メイリオ" panose="020B0604030504040204" pitchFamily="50" charset="-128"/>
              </a:rPr>
              <a:t> 全ての命令を最低一回実行</a:t>
            </a:r>
            <a:endParaRPr lang="en-US" altLang="ja-JP" sz="28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Ø"/>
            </a:pPr>
            <a:r>
              <a:rPr kumimoji="1" lang="ja-JP" altLang="en-US" sz="2800" dirty="0" smtClean="0">
                <a:latin typeface="メイリオ" panose="020B0604030504040204" pitchFamily="50" charset="-128"/>
                <a:ea typeface="メイリオ" panose="020B0604030504040204" pitchFamily="50" charset="-128"/>
              </a:rPr>
              <a:t> フローチャートの</a:t>
            </a:r>
            <a:r>
              <a:rPr kumimoji="1" lang="ja-JP" altLang="en-US" sz="2800" dirty="0" smtClean="0">
                <a:solidFill>
                  <a:srgbClr val="FF3300"/>
                </a:solidFill>
                <a:latin typeface="メイリオ" panose="020B0604030504040204" pitchFamily="50" charset="-128"/>
                <a:ea typeface="メイリオ" panose="020B0604030504040204" pitchFamily="50" charset="-128"/>
              </a:rPr>
              <a:t>全節点</a:t>
            </a:r>
            <a:r>
              <a:rPr kumimoji="1" lang="ja-JP" altLang="en-US" sz="2800" dirty="0" smtClean="0">
                <a:latin typeface="メイリオ" panose="020B0604030504040204" pitchFamily="50" charset="-128"/>
                <a:ea typeface="メイリオ" panose="020B0604030504040204" pitchFamily="50" charset="-128"/>
              </a:rPr>
              <a:t>を通過</a:t>
            </a:r>
            <a:endParaRPr kumimoji="1" lang="en-US" altLang="ja-JP" sz="2800" dirty="0" smtClean="0">
              <a:latin typeface="メイリオ" panose="020B0604030504040204" pitchFamily="50" charset="-128"/>
              <a:ea typeface="メイリオ" panose="020B0604030504040204" pitchFamily="50" charset="-128"/>
            </a:endParaRPr>
          </a:p>
          <a:p>
            <a:pPr lvl="2">
              <a:buClr>
                <a:schemeClr val="tx2"/>
              </a:buClr>
              <a:buFont typeface="Wingdings" panose="05000000000000000000" pitchFamily="2" charset="2"/>
              <a:buChar char="ü"/>
            </a:pPr>
            <a:r>
              <a:rPr lang="ja-JP" altLang="en-US" sz="2400" dirty="0">
                <a:latin typeface="メイリオ" panose="020B0604030504040204" pitchFamily="50" charset="-128"/>
                <a:ea typeface="メイリオ" panose="020B0604030504040204" pitchFamily="50" charset="-128"/>
              </a:rPr>
              <a:t>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=0,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=1) </a:t>
            </a:r>
            <a:r>
              <a:rPr lang="ja-JP" altLang="en-US" sz="2400" dirty="0" smtClean="0">
                <a:latin typeface="メイリオ" panose="020B0604030504040204" pitchFamily="50" charset="-128"/>
                <a:ea typeface="メイリオ" panose="020B0604030504040204" pitchFamily="50" charset="-128"/>
              </a:rPr>
              <a:t>を入力</a:t>
            </a:r>
            <a:endParaRPr kumimoji="1" lang="en-US" altLang="ja-JP" sz="24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l"/>
            </a:pPr>
            <a:endParaRPr lang="en-US" altLang="ja-JP" sz="1100" dirty="0">
              <a:latin typeface="メイリオ" panose="020B0604030504040204" pitchFamily="50" charset="-128"/>
              <a:ea typeface="メイリオ" panose="020B0604030504040204" pitchFamily="50" charset="-128"/>
            </a:endParaRPr>
          </a:p>
          <a:p>
            <a:pPr>
              <a:buClr>
                <a:schemeClr val="tx2"/>
              </a:buClr>
              <a:buFont typeface="Wingdings" panose="05000000000000000000" pitchFamily="2" charset="2"/>
              <a:buChar char="l"/>
            </a:pPr>
            <a:r>
              <a:rPr kumimoji="1" lang="ja-JP" altLang="en-US" sz="3200" dirty="0" smtClean="0">
                <a:latin typeface="メイリオ" panose="020B0604030504040204" pitchFamily="50" charset="-128"/>
                <a:ea typeface="メイリオ" panose="020B0604030504040204" pitchFamily="50" charset="-128"/>
              </a:rPr>
              <a:t> </a:t>
            </a:r>
            <a:r>
              <a:rPr kumimoji="1" lang="ja-JP" altLang="en-US" sz="3200" b="1" dirty="0" smtClean="0">
                <a:latin typeface="メイリオ" panose="020B0604030504040204" pitchFamily="50" charset="-128"/>
                <a:ea typeface="メイリオ" panose="020B0604030504040204" pitchFamily="50" charset="-128"/>
              </a:rPr>
              <a:t>分岐網羅 </a:t>
            </a:r>
            <a:r>
              <a:rPr kumimoji="1" lang="en-US" altLang="ja-JP" sz="3200" b="1" dirty="0" smtClean="0">
                <a:latin typeface="メイリオ" panose="020B0604030504040204" pitchFamily="50" charset="-128"/>
                <a:ea typeface="メイリオ" panose="020B0604030504040204" pitchFamily="50" charset="-128"/>
              </a:rPr>
              <a:t>C1</a:t>
            </a:r>
          </a:p>
          <a:p>
            <a:pPr lvl="1">
              <a:buClr>
                <a:schemeClr val="tx2"/>
              </a:buClr>
              <a:buFont typeface="Wingdings" panose="05000000000000000000" pitchFamily="2" charset="2"/>
              <a:buChar char="Ø"/>
            </a:pPr>
            <a:r>
              <a:rPr lang="ja-JP" altLang="en-US" sz="2800" dirty="0" smtClean="0">
                <a:latin typeface="メイリオ" panose="020B0604030504040204" pitchFamily="50" charset="-128"/>
                <a:ea typeface="メイリオ" panose="020B0604030504040204" pitchFamily="50" charset="-128"/>
              </a:rPr>
              <a:t> 全ての条件分岐について、</a:t>
            </a:r>
            <a:r>
              <a:rPr lang="en-US" altLang="ja-JP" sz="2800" dirty="0" smtClean="0">
                <a:latin typeface="メイリオ" panose="020B0604030504040204" pitchFamily="50" charset="-128"/>
                <a:ea typeface="メイリオ" panose="020B0604030504040204" pitchFamily="50" charset="-128"/>
              </a:rPr>
              <a:t>then</a:t>
            </a:r>
            <a:r>
              <a:rPr lang="ja-JP" altLang="en-US" sz="2800" dirty="0" err="1" smtClean="0">
                <a:latin typeface="メイリオ" panose="020B0604030504040204" pitchFamily="50" charset="-128"/>
                <a:ea typeface="メイリオ" panose="020B0604030504040204" pitchFamily="50" charset="-128"/>
              </a:rPr>
              <a:t>、</a:t>
            </a:r>
            <a:r>
              <a:rPr lang="en-US" altLang="ja-JP" sz="2800" dirty="0" smtClean="0">
                <a:latin typeface="メイリオ" panose="020B0604030504040204" pitchFamily="50" charset="-128"/>
                <a:ea typeface="メイリオ" panose="020B0604030504040204" pitchFamily="50" charset="-128"/>
              </a:rPr>
              <a:t>else </a:t>
            </a:r>
            <a:br>
              <a:rPr lang="en-US" altLang="ja-JP" sz="2800" dirty="0" smtClean="0">
                <a:latin typeface="メイリオ" panose="020B0604030504040204" pitchFamily="50" charset="-128"/>
                <a:ea typeface="メイリオ" panose="020B0604030504040204" pitchFamily="50" charset="-128"/>
              </a:rPr>
            </a:br>
            <a:r>
              <a:rPr lang="ja-JP" altLang="en-US" sz="2800" dirty="0" smtClean="0">
                <a:latin typeface="メイリオ" panose="020B0604030504040204" pitchFamily="50" charset="-128"/>
                <a:ea typeface="メイリオ" panose="020B0604030504040204" pitchFamily="50" charset="-128"/>
              </a:rPr>
              <a:t>いずれも最低一回以上実行</a:t>
            </a:r>
            <a:endParaRPr lang="en-US" altLang="ja-JP" sz="2800" dirty="0" smtClean="0">
              <a:latin typeface="メイリオ" panose="020B0604030504040204" pitchFamily="50" charset="-128"/>
              <a:ea typeface="メイリオ" panose="020B0604030504040204" pitchFamily="50" charset="-128"/>
            </a:endParaRPr>
          </a:p>
          <a:p>
            <a:pPr lvl="1">
              <a:buClr>
                <a:schemeClr val="tx2"/>
              </a:buClr>
              <a:buFont typeface="Wingdings" panose="05000000000000000000" pitchFamily="2" charset="2"/>
              <a:buChar char="Ø"/>
            </a:pPr>
            <a:r>
              <a:rPr kumimoji="1" lang="ja-JP" altLang="en-US" sz="2800" dirty="0" smtClean="0">
                <a:latin typeface="メイリオ" panose="020B0604030504040204" pitchFamily="50" charset="-128"/>
                <a:ea typeface="メイリオ" panose="020B0604030504040204" pitchFamily="50" charset="-128"/>
              </a:rPr>
              <a:t> フローチャートの</a:t>
            </a:r>
            <a:r>
              <a:rPr kumimoji="1" lang="ja-JP" altLang="en-US" sz="2800" dirty="0" smtClean="0">
                <a:solidFill>
                  <a:srgbClr val="FF3300"/>
                </a:solidFill>
                <a:latin typeface="メイリオ" panose="020B0604030504040204" pitchFamily="50" charset="-128"/>
                <a:ea typeface="メイリオ" panose="020B0604030504040204" pitchFamily="50" charset="-128"/>
              </a:rPr>
              <a:t>全辺</a:t>
            </a:r>
            <a:r>
              <a:rPr kumimoji="1" lang="ja-JP" altLang="en-US" sz="2800" dirty="0" smtClean="0">
                <a:latin typeface="メイリオ" panose="020B0604030504040204" pitchFamily="50" charset="-128"/>
                <a:ea typeface="メイリオ" panose="020B0604030504040204" pitchFamily="50" charset="-128"/>
              </a:rPr>
              <a:t>を通過</a:t>
            </a:r>
            <a:endParaRPr kumimoji="1" lang="en-US" altLang="ja-JP" sz="2800" dirty="0" smtClean="0">
              <a:latin typeface="メイリオ" panose="020B0604030504040204" pitchFamily="50" charset="-128"/>
              <a:ea typeface="メイリオ" panose="020B0604030504040204" pitchFamily="50" charset="-128"/>
            </a:endParaRPr>
          </a:p>
          <a:p>
            <a:pPr lvl="2">
              <a:buClr>
                <a:schemeClr val="tx2"/>
              </a:buClr>
              <a:buFont typeface="Wingdings" panose="05000000000000000000" pitchFamily="2" charset="2"/>
              <a:buChar char="ü"/>
            </a:pPr>
            <a:r>
              <a:rPr lang="en-US" altLang="ja-JP" sz="2400" dirty="0">
                <a:latin typeface="メイリオ" panose="020B0604030504040204" pitchFamily="50" charset="-128"/>
                <a:ea typeface="メイリオ" panose="020B0604030504040204" pitchFamily="50" charset="-128"/>
              </a:rPr>
              <a:t>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=0,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=1) </a:t>
            </a:r>
            <a:r>
              <a:rPr lang="ja-JP" altLang="en-US" sz="2400" dirty="0" smtClean="0">
                <a:latin typeface="メイリオ" panose="020B0604030504040204" pitchFamily="50" charset="-128"/>
                <a:ea typeface="メイリオ" panose="020B0604030504040204" pitchFamily="50" charset="-128"/>
              </a:rPr>
              <a:t>と </a:t>
            </a:r>
            <a:r>
              <a:rPr lang="en-US" altLang="ja-JP" sz="2400" dirty="0" smtClean="0">
                <a:latin typeface="メイリオ" panose="020B0604030504040204" pitchFamily="50" charset="-128"/>
                <a:ea typeface="メイリオ" panose="020B0604030504040204" pitchFamily="50" charset="-128"/>
              </a:rPr>
              <a:t>(</a:t>
            </a:r>
            <a:r>
              <a:rPr lang="ja-JP" altLang="en-US" sz="2400" dirty="0" err="1" smtClean="0">
                <a:latin typeface="メイリオ" panose="020B0604030504040204" pitchFamily="50" charset="-128"/>
                <a:ea typeface="メイリオ" panose="020B0604030504040204" pitchFamily="50" charset="-128"/>
              </a:rPr>
              <a:t>ｘ</a:t>
            </a:r>
            <a:r>
              <a:rPr lang="en-US" altLang="ja-JP" sz="2400" dirty="0" smtClean="0">
                <a:latin typeface="メイリオ" panose="020B0604030504040204" pitchFamily="50" charset="-128"/>
                <a:ea typeface="メイリオ" panose="020B0604030504040204" pitchFamily="50" charset="-128"/>
              </a:rPr>
              <a:t>=1, </a:t>
            </a:r>
            <a:r>
              <a:rPr lang="ja-JP" altLang="en-US" sz="2400" dirty="0" err="1" smtClean="0">
                <a:latin typeface="メイリオ" panose="020B0604030504040204" pitchFamily="50" charset="-128"/>
                <a:ea typeface="メイリオ" panose="020B0604030504040204" pitchFamily="50" charset="-128"/>
              </a:rPr>
              <a:t>ｙ</a:t>
            </a:r>
            <a:r>
              <a:rPr lang="en-US" altLang="ja-JP" sz="2400" dirty="0" smtClean="0">
                <a:latin typeface="メイリオ" panose="020B0604030504040204" pitchFamily="50" charset="-128"/>
                <a:ea typeface="メイリオ" panose="020B0604030504040204" pitchFamily="50" charset="-128"/>
              </a:rPr>
              <a:t>=2)</a:t>
            </a:r>
            <a:r>
              <a:rPr lang="ja-JP" altLang="en-US" sz="2400" dirty="0" smtClean="0">
                <a:latin typeface="メイリオ" panose="020B0604030504040204" pitchFamily="50" charset="-128"/>
                <a:ea typeface="メイリオ" panose="020B0604030504040204" pitchFamily="50" charset="-128"/>
              </a:rPr>
              <a:t> を入力</a:t>
            </a:r>
            <a:endParaRPr lang="en-US" altLang="ja-JP" sz="2400" dirty="0">
              <a:latin typeface="メイリオ" panose="020B0604030504040204" pitchFamily="50" charset="-128"/>
              <a:ea typeface="メイリオ" panose="020B0604030504040204" pitchFamily="50" charset="-128"/>
            </a:endParaRPr>
          </a:p>
          <a:p>
            <a:pPr marL="457200" lvl="1" indent="0">
              <a:buClr>
                <a:schemeClr val="tx2"/>
              </a:buClr>
              <a:buNone/>
            </a:pPr>
            <a:endParaRPr kumimoji="1" lang="en-US" altLang="ja-JP" sz="2800" dirty="0" smtClean="0"/>
          </a:p>
        </p:txBody>
      </p:sp>
      <p:cxnSp>
        <p:nvCxnSpPr>
          <p:cNvPr id="5" name="直線矢印コネクタ 4"/>
          <p:cNvCxnSpPr>
            <a:endCxn id="6" idx="0"/>
          </p:cNvCxnSpPr>
          <p:nvPr/>
        </p:nvCxnSpPr>
        <p:spPr>
          <a:xfrm>
            <a:off x="9257872" y="1642813"/>
            <a:ext cx="0" cy="3303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フローチャート: 判断 5"/>
          <p:cNvSpPr/>
          <p:nvPr/>
        </p:nvSpPr>
        <p:spPr>
          <a:xfrm>
            <a:off x="8210568" y="1973138"/>
            <a:ext cx="2094608" cy="781050"/>
          </a:xfrm>
          <a:prstGeom prst="flowChartDecision">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ja-JP" sz="2000" b="1" dirty="0">
                <a:latin typeface="メイリオ" panose="020B0604030504040204" pitchFamily="50" charset="-128"/>
                <a:ea typeface="メイリオ" panose="020B0604030504040204" pitchFamily="50" charset="-128"/>
              </a:rPr>
              <a:t>x</a:t>
            </a:r>
            <a:r>
              <a:rPr kumimoji="1" lang="en-US" altLang="ja-JP" sz="2000" b="1" dirty="0" smtClean="0">
                <a:latin typeface="メイリオ" panose="020B0604030504040204" pitchFamily="50" charset="-128"/>
                <a:ea typeface="メイリオ" panose="020B0604030504040204" pitchFamily="50" charset="-128"/>
              </a:rPr>
              <a:t>==</a:t>
            </a: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8210568" y="2960563"/>
            <a:ext cx="2094608" cy="564356"/>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smtClean="0">
                <a:latin typeface="メイリオ" panose="020B0604030504040204" pitchFamily="50" charset="-128"/>
                <a:ea typeface="メイリオ" panose="020B0604030504040204" pitchFamily="50" charset="-128"/>
              </a:rPr>
              <a:t>文１</a:t>
            </a:r>
            <a:endParaRPr kumimoji="1" lang="ja-JP" altLang="en-US" sz="2000" b="1" dirty="0">
              <a:latin typeface="メイリオ" panose="020B0604030504040204" pitchFamily="50" charset="-128"/>
              <a:ea typeface="メイリオ" panose="020B0604030504040204" pitchFamily="50" charset="-128"/>
            </a:endParaRPr>
          </a:p>
        </p:txBody>
      </p:sp>
      <p:cxnSp>
        <p:nvCxnSpPr>
          <p:cNvPr id="8" name="直線矢印コネクタ 7"/>
          <p:cNvCxnSpPr>
            <a:stCxn id="6" idx="2"/>
            <a:endCxn id="7" idx="0"/>
          </p:cNvCxnSpPr>
          <p:nvPr/>
        </p:nvCxnSpPr>
        <p:spPr>
          <a:xfrm>
            <a:off x="9257872" y="2754188"/>
            <a:ext cx="0" cy="2063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カギ線コネクタ 8"/>
          <p:cNvCxnSpPr>
            <a:stCxn id="6" idx="3"/>
          </p:cNvCxnSpPr>
          <p:nvPr/>
        </p:nvCxnSpPr>
        <p:spPr>
          <a:xfrm>
            <a:off x="10305176" y="2363663"/>
            <a:ext cx="282575" cy="1323975"/>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矢印コネクタ 9"/>
          <p:cNvCxnSpPr/>
          <p:nvPr/>
        </p:nvCxnSpPr>
        <p:spPr>
          <a:xfrm flipH="1">
            <a:off x="9283254" y="3687638"/>
            <a:ext cx="132293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テキスト ボックス 10"/>
          <p:cNvSpPr txBox="1"/>
          <p:nvPr/>
        </p:nvSpPr>
        <p:spPr>
          <a:xfrm>
            <a:off x="8486401" y="2613178"/>
            <a:ext cx="663896" cy="369332"/>
          </a:xfrm>
          <a:prstGeom prst="rect">
            <a:avLst/>
          </a:prstGeom>
          <a:noFill/>
        </p:spPr>
        <p:txBody>
          <a:bodyPr wrap="square" rtlCol="0">
            <a:spAutoFit/>
          </a:bodyPr>
          <a:lstStyle/>
          <a:p>
            <a:r>
              <a:rPr kumimoji="1" lang="en-US" altLang="ja-JP" b="1" dirty="0" smtClean="0">
                <a:latin typeface="メイリオ" panose="020B0604030504040204" pitchFamily="50" charset="-128"/>
                <a:ea typeface="メイリオ" panose="020B0604030504040204" pitchFamily="50" charset="-128"/>
              </a:rPr>
              <a:t>Yes</a:t>
            </a:r>
            <a:endParaRPr kumimoji="1" lang="ja-JP" altLang="en-US" b="1" dirty="0">
              <a:latin typeface="メイリオ" panose="020B0604030504040204" pitchFamily="50" charset="-128"/>
              <a:ea typeface="メイリオ" panose="020B0604030504040204" pitchFamily="50" charset="-128"/>
            </a:endParaRPr>
          </a:p>
        </p:txBody>
      </p:sp>
      <p:sp>
        <p:nvSpPr>
          <p:cNvPr id="12" name="テキスト ボックス 11"/>
          <p:cNvSpPr txBox="1"/>
          <p:nvPr/>
        </p:nvSpPr>
        <p:spPr>
          <a:xfrm>
            <a:off x="10616326" y="2703438"/>
            <a:ext cx="663896" cy="369332"/>
          </a:xfrm>
          <a:prstGeom prst="rect">
            <a:avLst/>
          </a:prstGeom>
          <a:noFill/>
        </p:spPr>
        <p:txBody>
          <a:bodyPr wrap="square" rtlCol="0">
            <a:spAutoFit/>
          </a:bodyPr>
          <a:lstStyle/>
          <a:p>
            <a:r>
              <a:rPr lang="en-US" altLang="ja-JP" b="1" dirty="0" smtClean="0">
                <a:latin typeface="メイリオ" panose="020B0604030504040204" pitchFamily="50" charset="-128"/>
                <a:ea typeface="メイリオ" panose="020B0604030504040204" pitchFamily="50" charset="-128"/>
              </a:rPr>
              <a:t>No</a:t>
            </a:r>
            <a:endParaRPr kumimoji="1" lang="ja-JP" altLang="en-US" b="1" dirty="0">
              <a:latin typeface="メイリオ" panose="020B0604030504040204" pitchFamily="50" charset="-128"/>
              <a:ea typeface="メイリオ" panose="020B0604030504040204" pitchFamily="50" charset="-128"/>
            </a:endParaRPr>
          </a:p>
        </p:txBody>
      </p:sp>
      <p:cxnSp>
        <p:nvCxnSpPr>
          <p:cNvPr id="13" name="直線矢印コネクタ 12"/>
          <p:cNvCxnSpPr>
            <a:stCxn id="7" idx="2"/>
            <a:endCxn id="14" idx="0"/>
          </p:cNvCxnSpPr>
          <p:nvPr/>
        </p:nvCxnSpPr>
        <p:spPr>
          <a:xfrm flipH="1">
            <a:off x="9254251" y="3524919"/>
            <a:ext cx="3621" cy="38780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フローチャート: 判断 13"/>
          <p:cNvSpPr/>
          <p:nvPr/>
        </p:nvSpPr>
        <p:spPr>
          <a:xfrm>
            <a:off x="8206947" y="3912728"/>
            <a:ext cx="2094608" cy="781050"/>
          </a:xfrm>
          <a:prstGeom prst="flowChartDecision">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ja-JP" altLang="en-US" sz="2000" b="1" dirty="0" err="1">
                <a:latin typeface="メイリオ" panose="020B0604030504040204" pitchFamily="50" charset="-128"/>
                <a:ea typeface="メイリオ" panose="020B0604030504040204" pitchFamily="50" charset="-128"/>
              </a:rPr>
              <a:t>ｙ</a:t>
            </a:r>
            <a:r>
              <a:rPr kumimoji="1" lang="en-US" altLang="ja-JP" sz="2000" b="1" dirty="0" smtClean="0">
                <a:latin typeface="メイリオ" panose="020B0604030504040204" pitchFamily="50" charset="-128"/>
                <a:ea typeface="メイリオ" panose="020B0604030504040204" pitchFamily="50" charset="-128"/>
              </a:rPr>
              <a:t>==1</a:t>
            </a:r>
            <a:endParaRPr kumimoji="1" lang="ja-JP" altLang="en-US" sz="2000" b="1" dirty="0">
              <a:latin typeface="メイリオ" panose="020B0604030504040204" pitchFamily="50" charset="-128"/>
              <a:ea typeface="メイリオ" panose="020B0604030504040204" pitchFamily="50" charset="-128"/>
            </a:endParaRPr>
          </a:p>
        </p:txBody>
      </p:sp>
      <p:cxnSp>
        <p:nvCxnSpPr>
          <p:cNvPr id="15" name="直線矢印コネクタ 14"/>
          <p:cNvCxnSpPr>
            <a:stCxn id="14" idx="2"/>
          </p:cNvCxnSpPr>
          <p:nvPr/>
        </p:nvCxnSpPr>
        <p:spPr>
          <a:xfrm>
            <a:off x="9254251" y="4693778"/>
            <a:ext cx="0" cy="2063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カギ線コネクタ 15"/>
          <p:cNvCxnSpPr>
            <a:stCxn id="14" idx="3"/>
          </p:cNvCxnSpPr>
          <p:nvPr/>
        </p:nvCxnSpPr>
        <p:spPr>
          <a:xfrm>
            <a:off x="10301555" y="4303253"/>
            <a:ext cx="282575" cy="1323975"/>
          </a:xfrm>
          <a:prstGeom prst="bent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p:nvPr/>
        </p:nvCxnSpPr>
        <p:spPr>
          <a:xfrm flipH="1">
            <a:off x="9279633" y="5627228"/>
            <a:ext cx="132293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テキスト ボックス 17"/>
          <p:cNvSpPr txBox="1"/>
          <p:nvPr/>
        </p:nvSpPr>
        <p:spPr>
          <a:xfrm>
            <a:off x="8486401" y="4552768"/>
            <a:ext cx="663896" cy="369332"/>
          </a:xfrm>
          <a:prstGeom prst="rect">
            <a:avLst/>
          </a:prstGeom>
          <a:noFill/>
        </p:spPr>
        <p:txBody>
          <a:bodyPr wrap="square" rtlCol="0">
            <a:spAutoFit/>
          </a:bodyPr>
          <a:lstStyle/>
          <a:p>
            <a:r>
              <a:rPr kumimoji="1" lang="en-US" altLang="ja-JP" b="1" dirty="0" smtClean="0">
                <a:latin typeface="メイリオ" panose="020B0604030504040204" pitchFamily="50" charset="-128"/>
                <a:ea typeface="メイリオ" panose="020B0604030504040204" pitchFamily="50" charset="-128"/>
              </a:rPr>
              <a:t>Yes</a:t>
            </a:r>
            <a:endParaRPr kumimoji="1" lang="ja-JP" altLang="en-US" b="1" dirty="0">
              <a:latin typeface="メイリオ" panose="020B0604030504040204" pitchFamily="50" charset="-128"/>
              <a:ea typeface="メイリオ" panose="020B0604030504040204" pitchFamily="50" charset="-128"/>
            </a:endParaRPr>
          </a:p>
        </p:txBody>
      </p:sp>
      <p:sp>
        <p:nvSpPr>
          <p:cNvPr id="19" name="テキスト ボックス 18"/>
          <p:cNvSpPr txBox="1"/>
          <p:nvPr/>
        </p:nvSpPr>
        <p:spPr>
          <a:xfrm>
            <a:off x="10612705" y="4643028"/>
            <a:ext cx="663896" cy="369332"/>
          </a:xfrm>
          <a:prstGeom prst="rect">
            <a:avLst/>
          </a:prstGeom>
          <a:noFill/>
        </p:spPr>
        <p:txBody>
          <a:bodyPr wrap="square" rtlCol="0">
            <a:spAutoFit/>
          </a:bodyPr>
          <a:lstStyle/>
          <a:p>
            <a:r>
              <a:rPr lang="en-US" altLang="ja-JP" b="1" dirty="0" smtClean="0">
                <a:latin typeface="メイリオ" panose="020B0604030504040204" pitchFamily="50" charset="-128"/>
                <a:ea typeface="メイリオ" panose="020B0604030504040204" pitchFamily="50" charset="-128"/>
              </a:rPr>
              <a:t>No</a:t>
            </a:r>
            <a:endParaRPr kumimoji="1" lang="ja-JP" altLang="en-US" b="1" dirty="0">
              <a:latin typeface="メイリオ" panose="020B0604030504040204" pitchFamily="50" charset="-128"/>
              <a:ea typeface="メイリオ" panose="020B0604030504040204" pitchFamily="50" charset="-128"/>
            </a:endParaRPr>
          </a:p>
        </p:txBody>
      </p:sp>
      <p:cxnSp>
        <p:nvCxnSpPr>
          <p:cNvPr id="20" name="直線矢印コネクタ 19"/>
          <p:cNvCxnSpPr/>
          <p:nvPr/>
        </p:nvCxnSpPr>
        <p:spPr>
          <a:xfrm>
            <a:off x="9254251" y="5464509"/>
            <a:ext cx="0" cy="5838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正方形/長方形 20"/>
          <p:cNvSpPr/>
          <p:nvPr/>
        </p:nvSpPr>
        <p:spPr>
          <a:xfrm>
            <a:off x="8206947" y="4900425"/>
            <a:ext cx="2094608" cy="564356"/>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smtClean="0">
                <a:latin typeface="メイリオ" panose="020B0604030504040204" pitchFamily="50" charset="-128"/>
                <a:ea typeface="メイリオ" panose="020B0604030504040204" pitchFamily="50" charset="-128"/>
              </a:rPr>
              <a:t>文２</a:t>
            </a:r>
            <a:endParaRPr kumimoji="1" lang="ja-JP" altLang="en-US" sz="2000" b="1"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99707078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ソースコードデータベース</a:t>
            </a:r>
            <a:endParaRPr kumimoji="1" lang="ja-JP" altLang="en-US" dirty="0"/>
          </a:p>
        </p:txBody>
      </p:sp>
      <p:sp>
        <p:nvSpPr>
          <p:cNvPr id="4" name="フローチャート: 磁気ディスク 3"/>
          <p:cNvSpPr/>
          <p:nvPr/>
        </p:nvSpPr>
        <p:spPr>
          <a:xfrm>
            <a:off x="1680309" y="1414585"/>
            <a:ext cx="8628184" cy="4400061"/>
          </a:xfrm>
          <a:prstGeom prst="flowChartMagneticDisk">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5" name="テキスト ボックス 4"/>
          <p:cNvSpPr txBox="1"/>
          <p:nvPr/>
        </p:nvSpPr>
        <p:spPr>
          <a:xfrm>
            <a:off x="2352429" y="1773538"/>
            <a:ext cx="7221417" cy="830997"/>
          </a:xfrm>
          <a:prstGeom prst="rect">
            <a:avLst/>
          </a:prstGeom>
          <a:noFill/>
        </p:spPr>
        <p:txBody>
          <a:bodyPr wrap="square" rtlCol="0">
            <a:spAutoFit/>
          </a:bodyPr>
          <a:lstStyle/>
          <a:p>
            <a:r>
              <a:rPr lang="en-US" altLang="ja-JP" sz="2400" b="1" dirty="0" err="1" smtClean="0">
                <a:latin typeface="メイリオ" panose="020B0604030504040204" pitchFamily="50" charset="-128"/>
                <a:ea typeface="メイリオ" panose="020B0604030504040204" pitchFamily="50" charset="-128"/>
              </a:rPr>
              <a:t>Github</a:t>
            </a:r>
            <a:r>
              <a:rPr lang="ja-JP" altLang="en-US" sz="2400" b="1" dirty="0" smtClean="0">
                <a:latin typeface="メイリオ" panose="020B0604030504040204" pitchFamily="50" charset="-128"/>
                <a:ea typeface="メイリオ" panose="020B0604030504040204" pitchFamily="50" charset="-128"/>
              </a:rPr>
              <a:t>上に存在する</a:t>
            </a:r>
            <a:r>
              <a:rPr lang="en-US" altLang="ja-JP" sz="2400" b="1" dirty="0" smtClean="0">
                <a:latin typeface="メイリオ" panose="020B0604030504040204" pitchFamily="50" charset="-128"/>
                <a:ea typeface="メイリオ" panose="020B0604030504040204" pitchFamily="50" charset="-128"/>
              </a:rPr>
              <a:t>3,205</a:t>
            </a:r>
            <a:r>
              <a:rPr lang="ja-JP" altLang="en-US" sz="2400" b="1" dirty="0">
                <a:latin typeface="メイリオ" panose="020B0604030504040204" pitchFamily="50" charset="-128"/>
                <a:ea typeface="メイリオ" panose="020B0604030504040204" pitchFamily="50" charset="-128"/>
              </a:rPr>
              <a:t>個の</a:t>
            </a:r>
            <a:r>
              <a:rPr lang="en-US" altLang="ja-JP" sz="2400" b="1" dirty="0">
                <a:latin typeface="メイリオ" panose="020B0604030504040204" pitchFamily="50" charset="-128"/>
                <a:ea typeface="メイリオ" panose="020B0604030504040204" pitchFamily="50" charset="-128"/>
              </a:rPr>
              <a:t>OSS</a:t>
            </a:r>
            <a:r>
              <a:rPr lang="ja-JP" altLang="en-US" sz="2400" b="1" dirty="0">
                <a:latin typeface="メイリオ" panose="020B0604030504040204" pitchFamily="50" charset="-128"/>
                <a:ea typeface="メイリオ" panose="020B0604030504040204" pitchFamily="50" charset="-128"/>
              </a:rPr>
              <a:t>プロジェクトのプロダクションコード</a:t>
            </a:r>
          </a:p>
        </p:txBody>
      </p:sp>
      <p:sp>
        <p:nvSpPr>
          <p:cNvPr id="6" name="テキスト ボックス 5"/>
          <p:cNvSpPr txBox="1"/>
          <p:nvPr/>
        </p:nvSpPr>
        <p:spPr>
          <a:xfrm>
            <a:off x="2102340" y="3290278"/>
            <a:ext cx="8002952" cy="1569660"/>
          </a:xfrm>
          <a:prstGeom prst="rect">
            <a:avLst/>
          </a:prstGeom>
          <a:noFill/>
        </p:spPr>
        <p:txBody>
          <a:bodyPr wrap="square" rtlCol="0">
            <a:spAutoFit/>
          </a:bodyPr>
          <a:lstStyle/>
          <a:p>
            <a:r>
              <a:rPr kumimoji="1" lang="ja-JP" altLang="en-US" sz="2400" dirty="0" smtClean="0">
                <a:latin typeface="メイリオ" panose="020B0604030504040204" pitchFamily="50" charset="-128"/>
                <a:ea typeface="メイリオ" panose="020B0604030504040204" pitchFamily="50" charset="-128"/>
              </a:rPr>
              <a:t>既存のコード検索エンジン</a:t>
            </a:r>
            <a:r>
              <a:rPr kumimoji="1" lang="en-US" altLang="ja-JP" sz="2400" dirty="0" smtClean="0">
                <a:latin typeface="メイリオ" panose="020B0604030504040204" pitchFamily="50" charset="-128"/>
                <a:ea typeface="メイリオ" panose="020B0604030504040204" pitchFamily="50" charset="-128"/>
              </a:rPr>
              <a:t>[7]</a:t>
            </a:r>
            <a:r>
              <a:rPr kumimoji="1" lang="ja-JP" altLang="en-US" sz="2400" dirty="0" smtClean="0">
                <a:latin typeface="メイリオ" panose="020B0604030504040204" pitchFamily="50" charset="-128"/>
                <a:ea typeface="メイリオ" panose="020B0604030504040204" pitchFamily="50" charset="-128"/>
              </a:rPr>
              <a:t>で利用されたデータセットの中から、以下の条件を満たすプロジェクトを選択</a:t>
            </a:r>
            <a:endParaRPr kumimoji="1"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kumimoji="1" lang="ja-JP" altLang="en-US" sz="2400" dirty="0" smtClean="0">
                <a:latin typeface="メイリオ" panose="020B0604030504040204" pitchFamily="50" charset="-128"/>
                <a:ea typeface="メイリオ" panose="020B0604030504040204" pitchFamily="50" charset="-128"/>
              </a:rPr>
              <a:t>テストフォルダが存在</a:t>
            </a:r>
            <a:r>
              <a:rPr lang="ja-JP" altLang="en-US" sz="2400" dirty="0" smtClean="0">
                <a:latin typeface="メイリオ" panose="020B0604030504040204" pitchFamily="50" charset="-128"/>
                <a:ea typeface="メイリオ" panose="020B0604030504040204" pitchFamily="50" charset="-128"/>
              </a:rPr>
              <a:t>する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JUnit</a:t>
            </a:r>
            <a:r>
              <a:rPr kumimoji="1" lang="ja-JP" altLang="en-US" sz="2400" dirty="0" smtClean="0">
                <a:latin typeface="メイリオ" panose="020B0604030504040204" pitchFamily="50" charset="-128"/>
                <a:ea typeface="メイリオ" panose="020B0604030504040204" pitchFamily="50" charset="-128"/>
              </a:rPr>
              <a:t>のテスティングフレームワークを採用している</a:t>
            </a:r>
            <a:endParaRPr kumimoji="1" lang="ja-JP" altLang="en-US" sz="2400" dirty="0">
              <a:latin typeface="メイリオ" panose="020B0604030504040204" pitchFamily="50" charset="-128"/>
              <a:ea typeface="メイリオ" panose="020B0604030504040204" pitchFamily="50" charset="-128"/>
            </a:endParaRPr>
          </a:p>
        </p:txBody>
      </p:sp>
      <p:sp>
        <p:nvSpPr>
          <p:cNvPr id="8" name="Rectangle 4"/>
          <p:cNvSpPr>
            <a:spLocks noChangeArrowheads="1"/>
          </p:cNvSpPr>
          <p:nvPr/>
        </p:nvSpPr>
        <p:spPr bwMode="auto">
          <a:xfrm>
            <a:off x="1159965" y="6101007"/>
            <a:ext cx="9668870" cy="523220"/>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400" dirty="0" smtClean="0">
                <a:solidFill>
                  <a:schemeClr val="tx2"/>
                </a:solidFill>
              </a:rPr>
              <a:t>[7] K</a:t>
            </a:r>
            <a:r>
              <a:rPr lang="en-US" altLang="ja-JP" sz="1400" dirty="0">
                <a:solidFill>
                  <a:schemeClr val="tx2"/>
                </a:solidFill>
              </a:rPr>
              <a:t>. Kim, D. Kim, T. F. </a:t>
            </a:r>
            <a:r>
              <a:rPr lang="en-US" altLang="ja-JP" sz="1400" dirty="0" err="1">
                <a:solidFill>
                  <a:schemeClr val="tx2"/>
                </a:solidFill>
              </a:rPr>
              <a:t>Bissyand´e</a:t>
            </a:r>
            <a:r>
              <a:rPr lang="en-US" altLang="ja-JP" sz="1400" dirty="0">
                <a:solidFill>
                  <a:schemeClr val="tx2"/>
                </a:solidFill>
              </a:rPr>
              <a:t>, E. Choi, L. Li, J. Klein, and Y. Le </a:t>
            </a:r>
            <a:r>
              <a:rPr lang="en-US" altLang="ja-JP" sz="1400" dirty="0" err="1">
                <a:solidFill>
                  <a:schemeClr val="tx2"/>
                </a:solidFill>
              </a:rPr>
              <a:t>Traon</a:t>
            </a:r>
            <a:r>
              <a:rPr lang="en-US" altLang="ja-JP" sz="1400" dirty="0">
                <a:solidFill>
                  <a:schemeClr val="tx2"/>
                </a:solidFill>
              </a:rPr>
              <a:t>. </a:t>
            </a:r>
            <a:r>
              <a:rPr lang="en-US" altLang="ja-JP" sz="1400" dirty="0" err="1">
                <a:solidFill>
                  <a:schemeClr val="tx2"/>
                </a:solidFill>
              </a:rPr>
              <a:t>Facoy</a:t>
            </a:r>
            <a:r>
              <a:rPr lang="en-US" altLang="ja-JP" sz="1400" dirty="0">
                <a:solidFill>
                  <a:schemeClr val="tx2"/>
                </a:solidFill>
              </a:rPr>
              <a:t> - a code-to-code search engine. In Proceedings of the International Conference on Software Engineering (ICSE), pages 946–957, 2018.</a:t>
            </a:r>
          </a:p>
        </p:txBody>
      </p:sp>
    </p:spTree>
    <p:extLst>
      <p:ext uri="{BB962C8B-B14F-4D97-AF65-F5344CB8AC3E}">
        <p14:creationId xmlns:p14="http://schemas.microsoft.com/office/powerpoint/2010/main" val="176614094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テスト</a:t>
            </a:r>
            <a:r>
              <a:rPr kumimoji="1" lang="ja-JP" altLang="en-US" dirty="0" smtClean="0"/>
              <a:t>コードデータベース</a:t>
            </a:r>
            <a:endParaRPr kumimoji="1" lang="ja-JP" altLang="en-US" dirty="0"/>
          </a:p>
        </p:txBody>
      </p:sp>
      <p:sp>
        <p:nvSpPr>
          <p:cNvPr id="4" name="フローチャート: 磁気ディスク 3"/>
          <p:cNvSpPr/>
          <p:nvPr/>
        </p:nvSpPr>
        <p:spPr>
          <a:xfrm>
            <a:off x="1680309" y="1414585"/>
            <a:ext cx="8628184" cy="4400061"/>
          </a:xfrm>
          <a:prstGeom prst="flowChartMagneticDisk">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5" name="テキスト ボックス 4"/>
          <p:cNvSpPr txBox="1"/>
          <p:nvPr/>
        </p:nvSpPr>
        <p:spPr>
          <a:xfrm>
            <a:off x="2715846" y="1750092"/>
            <a:ext cx="6775940" cy="830997"/>
          </a:xfrm>
          <a:prstGeom prst="rect">
            <a:avLst/>
          </a:prstGeom>
          <a:noFill/>
        </p:spPr>
        <p:txBody>
          <a:bodyPr wrap="square" rtlCol="0">
            <a:spAutoFit/>
          </a:bodyPr>
          <a:lstStyle/>
          <a:p>
            <a:r>
              <a:rPr lang="ja-JP" altLang="en-US" sz="2400" b="1" dirty="0" smtClean="0">
                <a:latin typeface="メイリオ" panose="020B0604030504040204" pitchFamily="50" charset="-128"/>
                <a:ea typeface="メイリオ" panose="020B0604030504040204" pitchFamily="50" charset="-128"/>
              </a:rPr>
              <a:t>ソースコードデータベースに格納されている</a:t>
            </a:r>
            <a:r>
              <a:rPr lang="en-US" altLang="ja-JP" sz="2400" b="1" dirty="0" smtClean="0">
                <a:latin typeface="メイリオ" panose="020B0604030504040204" pitchFamily="50" charset="-128"/>
                <a:ea typeface="メイリオ" panose="020B0604030504040204" pitchFamily="50" charset="-128"/>
              </a:rPr>
              <a:t/>
            </a:r>
            <a:br>
              <a:rPr lang="en-US" altLang="ja-JP" sz="2400" b="1" dirty="0" smtClean="0">
                <a:latin typeface="メイリオ" panose="020B0604030504040204" pitchFamily="50" charset="-128"/>
                <a:ea typeface="メイリオ" panose="020B0604030504040204" pitchFamily="50" charset="-128"/>
              </a:rPr>
            </a:br>
            <a:r>
              <a:rPr lang="ja-JP" altLang="en-US" sz="2400" b="1" dirty="0" smtClean="0">
                <a:latin typeface="メイリオ" panose="020B0604030504040204" pitchFamily="50" charset="-128"/>
                <a:ea typeface="メイリオ" panose="020B0604030504040204" pitchFamily="50" charset="-128"/>
              </a:rPr>
              <a:t>プロダクションコードに対応するテストコード</a:t>
            </a:r>
            <a:endParaRPr lang="ja-JP" altLang="en-US" sz="2400" b="1" dirty="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2094524" y="3043705"/>
            <a:ext cx="8018584" cy="2308324"/>
          </a:xfrm>
          <a:prstGeom prst="rect">
            <a:avLst/>
          </a:prstGeom>
          <a:noFill/>
        </p:spPr>
        <p:txBody>
          <a:bodyPr wrap="square" rtlCol="0">
            <a:spAutoFit/>
          </a:bodyPr>
          <a:lstStyle/>
          <a:p>
            <a:r>
              <a:rPr lang="ja-JP" altLang="en-US" sz="2400" dirty="0" smtClean="0">
                <a:latin typeface="メイリオ" panose="020B0604030504040204" pitchFamily="50" charset="-128"/>
                <a:ea typeface="メイリオ" panose="020B0604030504040204" pitchFamily="50" charset="-128"/>
              </a:rPr>
              <a:t>再利用対象のテストコードとして</a:t>
            </a:r>
            <a:r>
              <a:rPr lang="ja-JP" altLang="en-US" sz="2400" dirty="0">
                <a:latin typeface="メイリオ" panose="020B0604030504040204" pitchFamily="50" charset="-128"/>
                <a:ea typeface="メイリオ" panose="020B0604030504040204" pitchFamily="50" charset="-128"/>
              </a:rPr>
              <a:t>相応</a:t>
            </a:r>
            <a:r>
              <a:rPr lang="ja-JP" altLang="en-US" sz="2400" dirty="0" smtClean="0">
                <a:latin typeface="メイリオ" panose="020B0604030504040204" pitchFamily="50" charset="-128"/>
                <a:ea typeface="メイリオ" panose="020B0604030504040204" pitchFamily="50" charset="-128"/>
              </a:rPr>
              <a:t>しくない、以下のテストスメルを含むテストコードは</a:t>
            </a:r>
            <a:r>
              <a:rPr lang="en-US" altLang="ja-JP" sz="2400" dirty="0" smtClean="0">
                <a:latin typeface="メイリオ" panose="020B0604030504040204" pitchFamily="50" charset="-128"/>
                <a:ea typeface="メイリオ" panose="020B0604030504040204" pitchFamily="50" charset="-128"/>
              </a:rPr>
              <a:t>TDB</a:t>
            </a:r>
            <a:r>
              <a:rPr lang="ja-JP" altLang="en-US" sz="2400" dirty="0" smtClean="0">
                <a:latin typeface="メイリオ" panose="020B0604030504040204" pitchFamily="50" charset="-128"/>
                <a:ea typeface="メイリオ" panose="020B0604030504040204" pitchFamily="50" charset="-128"/>
              </a:rPr>
              <a:t>から除去される</a:t>
            </a:r>
            <a:endParaRPr lang="en-US" altLang="ja-JP" sz="2400" dirty="0" smtClean="0">
              <a:latin typeface="メイリオ" panose="020B0604030504040204" pitchFamily="50" charset="-128"/>
              <a:ea typeface="メイリオ" panose="020B0604030504040204" pitchFamily="50" charset="-128"/>
            </a:endParaRPr>
          </a:p>
          <a:p>
            <a:pPr marL="800100" lvl="1"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Empty Test</a:t>
            </a:r>
          </a:p>
          <a:p>
            <a:pPr marL="800100" lvl="1"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Ignored Test</a:t>
            </a:r>
          </a:p>
          <a:p>
            <a:pPr marL="800100" lvl="1" indent="-342900">
              <a:buFont typeface="Arial" panose="020B0604020202020204" pitchFamily="34" charset="0"/>
              <a:buChar char="•"/>
            </a:pPr>
            <a:r>
              <a:rPr kumimoji="1" lang="en-US" altLang="ja-JP" sz="2400" dirty="0" smtClean="0">
                <a:latin typeface="メイリオ" panose="020B0604030504040204" pitchFamily="50" charset="-128"/>
                <a:ea typeface="メイリオ" panose="020B0604030504040204" pitchFamily="50" charset="-128"/>
              </a:rPr>
              <a:t>Redundant Assertion</a:t>
            </a:r>
          </a:p>
          <a:p>
            <a:pPr marL="800100" lvl="1"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Unknown Test	</a:t>
            </a:r>
            <a:endParaRPr kumimoji="1" lang="en-US" altLang="ja-JP" sz="2400" dirty="0" smtClean="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0390752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en-US" altLang="ja-JP" dirty="0" err="1" smtClean="0"/>
              <a:t>EvoSuite</a:t>
            </a:r>
            <a:endParaRPr kumimoji="1" lang="ja-JP" altLang="en-US" dirty="0"/>
          </a:p>
        </p:txBody>
      </p:sp>
      <p:sp>
        <p:nvSpPr>
          <p:cNvPr id="4" name="正方形/長方形 3"/>
          <p:cNvSpPr/>
          <p:nvPr/>
        </p:nvSpPr>
        <p:spPr>
          <a:xfrm>
            <a:off x="1041401" y="2938952"/>
            <a:ext cx="3525396" cy="347787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ja-JP" sz="2200" dirty="0" smtClean="0">
                <a:latin typeface="Consolas" panose="020B0609020204030204" pitchFamily="49" charset="0"/>
                <a:ea typeface="MS UI Gothic" panose="020B0600070205080204" pitchFamily="50" charset="-128"/>
              </a:rPr>
              <a:t>public </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a:t>
            </a:r>
          </a:p>
          <a:p>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testme</a:t>
            </a:r>
            <a:r>
              <a:rPr lang="en-US" altLang="ja-JP" sz="2200" dirty="0" smtClean="0">
                <a:latin typeface="Consolas" panose="020B0609020204030204" pitchFamily="49" charset="0"/>
                <a:ea typeface="MS UI Gothic" panose="020B0600070205080204" pitchFamily="50" charset="-128"/>
              </a:rPr>
              <a:t>(</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x,int</a:t>
            </a:r>
            <a:r>
              <a:rPr lang="en-US" altLang="ja-JP" sz="2200" dirty="0" smtClean="0">
                <a:latin typeface="Consolas" panose="020B0609020204030204" pitchFamily="49" charset="0"/>
                <a:ea typeface="MS UI Gothic" panose="020B0600070205080204" pitchFamily="50" charset="-128"/>
              </a:rPr>
              <a:t> y)</a:t>
            </a:r>
          </a:p>
          <a:p>
            <a:r>
              <a:rPr lang="en-US" altLang="ja-JP" sz="2200" dirty="0" smtClean="0">
                <a:latin typeface="Consolas" panose="020B0609020204030204" pitchFamily="49" charset="0"/>
                <a:ea typeface="MS UI Gothic" panose="020B0600070205080204" pitchFamily="50" charset="-128"/>
              </a:rPr>
              <a:t>{</a:t>
            </a:r>
          </a:p>
          <a:p>
            <a:r>
              <a:rPr lang="en-US" altLang="ja-JP" sz="2200" dirty="0" smtClean="0">
                <a:latin typeface="Consolas" panose="020B0609020204030204" pitchFamily="49" charset="0"/>
                <a:ea typeface="MS UI Gothic" panose="020B0600070205080204" pitchFamily="50" charset="-128"/>
              </a:rPr>
              <a:t>   </a:t>
            </a:r>
            <a:r>
              <a:rPr lang="en-US" altLang="ja-JP" sz="2200" dirty="0" err="1" smtClean="0">
                <a:latin typeface="Consolas" panose="020B0609020204030204" pitchFamily="49" charset="0"/>
                <a:ea typeface="MS UI Gothic" panose="020B0600070205080204" pitchFamily="50" charset="-128"/>
              </a:rPr>
              <a:t>int</a:t>
            </a:r>
            <a:r>
              <a:rPr lang="en-US" altLang="ja-JP" sz="2200" dirty="0" smtClean="0">
                <a:latin typeface="Consolas" panose="020B0609020204030204" pitchFamily="49" charset="0"/>
                <a:ea typeface="MS UI Gothic" panose="020B0600070205080204" pitchFamily="50" charset="-128"/>
              </a:rPr>
              <a:t> z = y*2;</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if(x != z){</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return 10;</a:t>
            </a:r>
          </a:p>
          <a:p>
            <a:r>
              <a:rPr lang="en-US" altLang="ja-JP" sz="2200" dirty="0" smtClean="0">
                <a:latin typeface="Consolas" panose="020B0609020204030204" pitchFamily="49" charset="0"/>
                <a:ea typeface="MS UI Gothic" panose="020B0600070205080204" pitchFamily="50" charset="-128"/>
              </a:rPr>
              <a:t>   }else{</a:t>
            </a:r>
          </a:p>
          <a:p>
            <a:r>
              <a:rPr lang="en-US" altLang="ja-JP" sz="2200" dirty="0">
                <a:latin typeface="Consolas" panose="020B0609020204030204" pitchFamily="49" charset="0"/>
                <a:ea typeface="MS UI Gothic" panose="020B0600070205080204" pitchFamily="50" charset="-128"/>
              </a:rPr>
              <a:t> </a:t>
            </a:r>
            <a:r>
              <a:rPr lang="en-US" altLang="ja-JP" sz="2200" dirty="0" smtClean="0">
                <a:latin typeface="Consolas" panose="020B0609020204030204" pitchFamily="49" charset="0"/>
                <a:ea typeface="MS UI Gothic" panose="020B0600070205080204" pitchFamily="50" charset="-128"/>
              </a:rPr>
              <a:t>     return 20;</a:t>
            </a:r>
          </a:p>
          <a:p>
            <a:r>
              <a:rPr lang="en-US" altLang="ja-JP" sz="2200" dirty="0" smtClean="0">
                <a:latin typeface="Consolas" panose="020B0609020204030204" pitchFamily="49" charset="0"/>
                <a:ea typeface="MS UI Gothic" panose="020B0600070205080204" pitchFamily="50" charset="-128"/>
              </a:rPr>
              <a:t>   }</a:t>
            </a:r>
          </a:p>
          <a:p>
            <a:r>
              <a:rPr lang="en-US" altLang="ja-JP" sz="2200" dirty="0" smtClean="0">
                <a:latin typeface="Consolas" panose="020B0609020204030204" pitchFamily="49" charset="0"/>
                <a:ea typeface="MS UI Gothic" panose="020B0600070205080204" pitchFamily="50" charset="-128"/>
              </a:rPr>
              <a:t>}</a:t>
            </a:r>
          </a:p>
        </p:txBody>
      </p:sp>
      <p:sp>
        <p:nvSpPr>
          <p:cNvPr id="5" name="テキスト ボックス 4"/>
          <p:cNvSpPr txBox="1"/>
          <p:nvPr/>
        </p:nvSpPr>
        <p:spPr>
          <a:xfrm>
            <a:off x="7409783" y="2642906"/>
            <a:ext cx="1995714"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(1)x = x0,y = y0</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6" name="テキスト ボックス 5"/>
          <p:cNvSpPr txBox="1"/>
          <p:nvPr/>
        </p:nvSpPr>
        <p:spPr>
          <a:xfrm>
            <a:off x="7409781" y="3304561"/>
            <a:ext cx="1995716"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(2)z = y0*2</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7" name="ひし形 6"/>
          <p:cNvSpPr/>
          <p:nvPr/>
        </p:nvSpPr>
        <p:spPr>
          <a:xfrm>
            <a:off x="6696767" y="3923454"/>
            <a:ext cx="3421744" cy="661655"/>
          </a:xfrm>
          <a:prstGeom prst="diamond">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2200" dirty="0" smtClean="0">
                <a:latin typeface="ＭＳ Ｐゴシック" panose="020B0600070205080204" pitchFamily="50" charset="-128"/>
                <a:ea typeface="ＭＳ Ｐゴシック" panose="020B0600070205080204" pitchFamily="50" charset="-128"/>
              </a:rPr>
              <a:t>(3)x0 != y0*2</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8" name="テキスト ボックス 7"/>
          <p:cNvSpPr txBox="1"/>
          <p:nvPr/>
        </p:nvSpPr>
        <p:spPr>
          <a:xfrm>
            <a:off x="6502635" y="4773115"/>
            <a:ext cx="1661890"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(4)return 10</a:t>
            </a:r>
            <a:endParaRPr kumimoji="1" lang="ja-JP" altLang="en-US" sz="2200" dirty="0">
              <a:latin typeface="ＭＳ Ｐゴシック" panose="020B0600070205080204" pitchFamily="50" charset="-128"/>
              <a:ea typeface="ＭＳ Ｐゴシック" panose="020B0600070205080204" pitchFamily="50" charset="-128"/>
            </a:endParaRPr>
          </a:p>
        </p:txBody>
      </p:sp>
      <p:sp>
        <p:nvSpPr>
          <p:cNvPr id="9" name="テキスト ボックス 8"/>
          <p:cNvSpPr txBox="1"/>
          <p:nvPr/>
        </p:nvSpPr>
        <p:spPr>
          <a:xfrm>
            <a:off x="8741463" y="4770671"/>
            <a:ext cx="1661890" cy="430887"/>
          </a:xfrm>
          <a:prstGeom prst="rect">
            <a:avLst/>
          </a:prstGeom>
          <a:noFill/>
          <a:ln w="38100">
            <a:solidFill>
              <a:schemeClr val="tx1"/>
            </a:solidFill>
          </a:ln>
        </p:spPr>
        <p:txBody>
          <a:bodyPr wrap="square" rtlCol="0">
            <a:spAutoFit/>
          </a:bodyPr>
          <a:lstStyle/>
          <a:p>
            <a:pPr algn="ctr"/>
            <a:r>
              <a:rPr kumimoji="1" lang="en-US" altLang="ja-JP" sz="2200" dirty="0" smtClean="0">
                <a:latin typeface="ＭＳ Ｐゴシック" panose="020B0600070205080204" pitchFamily="50" charset="-128"/>
                <a:ea typeface="ＭＳ Ｐゴシック" panose="020B0600070205080204" pitchFamily="50" charset="-128"/>
              </a:rPr>
              <a:t>(5)return 20</a:t>
            </a:r>
            <a:endParaRPr kumimoji="1" lang="ja-JP" altLang="en-US" sz="2200" dirty="0">
              <a:latin typeface="ＭＳ Ｐゴシック" panose="020B0600070205080204" pitchFamily="50" charset="-128"/>
              <a:ea typeface="ＭＳ Ｐゴシック" panose="020B0600070205080204" pitchFamily="50" charset="-128"/>
            </a:endParaRPr>
          </a:p>
        </p:txBody>
      </p:sp>
      <p:cxnSp>
        <p:nvCxnSpPr>
          <p:cNvPr id="10" name="直線矢印コネクタ 9"/>
          <p:cNvCxnSpPr>
            <a:stCxn id="5" idx="2"/>
            <a:endCxn id="6" idx="0"/>
          </p:cNvCxnSpPr>
          <p:nvPr/>
        </p:nvCxnSpPr>
        <p:spPr>
          <a:xfrm flipH="1">
            <a:off x="8407639" y="3073793"/>
            <a:ext cx="1" cy="2307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a:stCxn id="6" idx="2"/>
            <a:endCxn id="7" idx="0"/>
          </p:cNvCxnSpPr>
          <p:nvPr/>
        </p:nvCxnSpPr>
        <p:spPr>
          <a:xfrm>
            <a:off x="8407639" y="3735448"/>
            <a:ext cx="0" cy="1880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矢印コネクタ 11"/>
          <p:cNvCxnSpPr>
            <a:stCxn id="7" idx="2"/>
            <a:endCxn id="8" idx="0"/>
          </p:cNvCxnSpPr>
          <p:nvPr/>
        </p:nvCxnSpPr>
        <p:spPr>
          <a:xfrm flipH="1">
            <a:off x="7333580" y="4585109"/>
            <a:ext cx="1074059" cy="1880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a:stCxn id="7" idx="2"/>
            <a:endCxn id="9" idx="0"/>
          </p:cNvCxnSpPr>
          <p:nvPr/>
        </p:nvCxnSpPr>
        <p:spPr>
          <a:xfrm>
            <a:off x="8407639" y="4585109"/>
            <a:ext cx="1164769" cy="1855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右矢印 13"/>
          <p:cNvSpPr/>
          <p:nvPr/>
        </p:nvSpPr>
        <p:spPr>
          <a:xfrm>
            <a:off x="5248283" y="4119897"/>
            <a:ext cx="711200" cy="7172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15" name="表 14"/>
          <p:cNvGraphicFramePr>
            <a:graphicFrameLocks noGrp="1"/>
          </p:cNvGraphicFramePr>
          <p:nvPr>
            <p:extLst>
              <p:ext uri="{D42A27DB-BD31-4B8C-83A1-F6EECF244321}">
                <p14:modId xmlns:p14="http://schemas.microsoft.com/office/powerpoint/2010/main" val="734877144"/>
              </p:ext>
            </p:extLst>
          </p:nvPr>
        </p:nvGraphicFramePr>
        <p:xfrm>
          <a:off x="5513483" y="5387120"/>
          <a:ext cx="5788312" cy="1188720"/>
        </p:xfrm>
        <a:graphic>
          <a:graphicData uri="http://schemas.openxmlformats.org/drawingml/2006/table">
            <a:tbl>
              <a:tblPr firstRow="1" bandRow="1">
                <a:tableStyleId>{5940675A-B579-460E-94D1-54222C63F5DA}</a:tableStyleId>
              </a:tblPr>
              <a:tblGrid>
                <a:gridCol w="1283243">
                  <a:extLst>
                    <a:ext uri="{9D8B030D-6E8A-4147-A177-3AD203B41FA5}">
                      <a16:colId xmlns:a16="http://schemas.microsoft.com/office/drawing/2014/main" val="2624989235"/>
                    </a:ext>
                  </a:extLst>
                </a:gridCol>
                <a:gridCol w="2024927">
                  <a:extLst>
                    <a:ext uri="{9D8B030D-6E8A-4147-A177-3AD203B41FA5}">
                      <a16:colId xmlns:a16="http://schemas.microsoft.com/office/drawing/2014/main" val="4254623167"/>
                    </a:ext>
                  </a:extLst>
                </a:gridCol>
                <a:gridCol w="2480142">
                  <a:extLst>
                    <a:ext uri="{9D8B030D-6E8A-4147-A177-3AD203B41FA5}">
                      <a16:colId xmlns:a16="http://schemas.microsoft.com/office/drawing/2014/main" val="1528898293"/>
                    </a:ext>
                  </a:extLst>
                </a:gridCol>
              </a:tblGrid>
              <a:tr h="370840">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パス番号</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パス条件</a:t>
                      </a:r>
                      <a:endParaRPr kumimoji="1" lang="en-US" altLang="ja-JP" sz="2000" dirty="0" smtClean="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000" dirty="0" smtClean="0">
                          <a:latin typeface="メイリオ" panose="020B0604030504040204" pitchFamily="50" charset="-128"/>
                          <a:ea typeface="メイリオ" panose="020B0604030504040204" pitchFamily="50" charset="-128"/>
                        </a:rPr>
                        <a:t>パス</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003036493"/>
                  </a:ext>
                </a:extLst>
              </a:tr>
              <a:tr h="370840">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x0 !=</a:t>
                      </a:r>
                      <a:r>
                        <a:rPr kumimoji="1" lang="en-US" altLang="ja-JP" sz="2000" baseline="0" dirty="0" smtClean="0">
                          <a:latin typeface="メイリオ" panose="020B0604030504040204" pitchFamily="50" charset="-128"/>
                          <a:ea typeface="メイリオ" panose="020B0604030504040204" pitchFamily="50" charset="-128"/>
                        </a:rPr>
                        <a:t> y0*2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 (2), (3), (4)</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231458201"/>
                  </a:ext>
                </a:extLst>
              </a:tr>
              <a:tr h="370840">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!(x0 !=</a:t>
                      </a:r>
                      <a:r>
                        <a:rPr kumimoji="1" lang="ja-JP" altLang="en-US" sz="2000" baseline="0" dirty="0" smtClean="0">
                          <a:latin typeface="メイリオ" panose="020B0604030504040204" pitchFamily="50" charset="-128"/>
                          <a:ea typeface="メイリオ" panose="020B0604030504040204" pitchFamily="50" charset="-128"/>
                        </a:rPr>
                        <a:t> </a:t>
                      </a:r>
                      <a:r>
                        <a:rPr kumimoji="1" lang="en-US" altLang="ja-JP" sz="2000" dirty="0" smtClean="0">
                          <a:latin typeface="メイリオ" panose="020B0604030504040204" pitchFamily="50" charset="-128"/>
                          <a:ea typeface="メイリオ" panose="020B0604030504040204" pitchFamily="50" charset="-128"/>
                        </a:rPr>
                        <a:t>y0*2)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en-US" altLang="ja-JP" sz="2000" dirty="0" smtClean="0">
                          <a:latin typeface="メイリオ" panose="020B0604030504040204" pitchFamily="50" charset="-128"/>
                          <a:ea typeface="メイリオ" panose="020B0604030504040204" pitchFamily="50" charset="-128"/>
                        </a:rPr>
                        <a:t>(1), (2), (3), (5)</a:t>
                      </a:r>
                      <a:endParaRPr kumimoji="1" lang="ja-JP" altLang="en-US" sz="2000" dirty="0" smtClean="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195498192"/>
                  </a:ext>
                </a:extLst>
              </a:tr>
            </a:tbl>
          </a:graphicData>
        </a:graphic>
      </p:graphicFrame>
      <p:sp>
        <p:nvSpPr>
          <p:cNvPr id="16" name="正方形/長方形 15"/>
          <p:cNvSpPr/>
          <p:nvPr/>
        </p:nvSpPr>
        <p:spPr>
          <a:xfrm>
            <a:off x="1066503" y="1210499"/>
            <a:ext cx="10017209" cy="1243011"/>
          </a:xfrm>
          <a:prstGeom prst="rect">
            <a:avLst/>
          </a:prstGeom>
          <a:ln w="38100"/>
        </p:spPr>
        <p:style>
          <a:lnRef idx="2">
            <a:schemeClr val="accent1"/>
          </a:lnRef>
          <a:fillRef idx="1">
            <a:schemeClr val="lt1"/>
          </a:fillRef>
          <a:effectRef idx="0">
            <a:schemeClr val="accent1"/>
          </a:effectRef>
          <a:fontRef idx="minor">
            <a:schemeClr val="dk1"/>
          </a:fontRef>
        </p:style>
        <p:txBody>
          <a:bodyPr rtlCol="0" anchor="ctr"/>
          <a:lstStyle/>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対象コードを静的解析</a:t>
            </a:r>
            <a:r>
              <a:rPr lang="ja-JP" altLang="en-US" sz="2400" dirty="0" smtClean="0">
                <a:latin typeface="メイリオ" panose="020B0604030504040204" pitchFamily="50" charset="-128"/>
                <a:ea typeface="メイリオ" panose="020B0604030504040204" pitchFamily="50" charset="-128"/>
              </a:rPr>
              <a:t>し，</a:t>
            </a:r>
            <a:r>
              <a:rPr lang="ja-JP" altLang="en-US" sz="2400" dirty="0">
                <a:latin typeface="メイリオ" panose="020B0604030504040204" pitchFamily="50" charset="-128"/>
                <a:ea typeface="メイリオ" panose="020B0604030504040204" pitchFamily="50" charset="-128"/>
              </a:rPr>
              <a:t>プログラムを記号値で表現する</a:t>
            </a:r>
            <a:endParaRPr lang="en-US" altLang="ja-JP" sz="2400" dirty="0">
              <a:latin typeface="メイリオ" panose="020B0604030504040204" pitchFamily="50" charset="-128"/>
              <a:ea typeface="メイリオ" panose="020B0604030504040204" pitchFamily="50" charset="-128"/>
            </a:endParaRPr>
          </a:p>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コード上のそれぞれのパスに対応する条件を抽出</a:t>
            </a:r>
            <a:endParaRPr lang="en-US" altLang="ja-JP" sz="2400" dirty="0">
              <a:latin typeface="メイリオ" panose="020B0604030504040204" pitchFamily="50" charset="-128"/>
              <a:ea typeface="メイリオ" panose="020B0604030504040204" pitchFamily="50" charset="-128"/>
            </a:endParaRPr>
          </a:p>
          <a:p>
            <a:pPr marL="228600" indent="-228600">
              <a:buFont typeface="+mj-lt"/>
              <a:buAutoNum type="arabicPeriod"/>
            </a:pPr>
            <a:r>
              <a:rPr lang="ja-JP" altLang="en-US" sz="2400" dirty="0">
                <a:latin typeface="メイリオ" panose="020B0604030504040204" pitchFamily="50" charset="-128"/>
                <a:ea typeface="メイリオ" panose="020B0604030504040204" pitchFamily="50" charset="-128"/>
              </a:rPr>
              <a:t>パスごとにパスを通るよう</a:t>
            </a:r>
            <a:r>
              <a:rPr lang="ja-JP" altLang="en-US" sz="2400" dirty="0" smtClean="0">
                <a:latin typeface="メイリオ" panose="020B0604030504040204" pitchFamily="50" charset="-128"/>
                <a:ea typeface="メイリオ" panose="020B0604030504040204" pitchFamily="50" charset="-128"/>
              </a:rPr>
              <a:t>な条件</a:t>
            </a:r>
            <a:r>
              <a:rPr lang="ja-JP" altLang="en-US" sz="2400" dirty="0">
                <a:latin typeface="メイリオ" panose="020B0604030504040204" pitchFamily="50" charset="-128"/>
                <a:ea typeface="メイリオ" panose="020B0604030504040204" pitchFamily="50" charset="-128"/>
              </a:rPr>
              <a:t>を</a:t>
            </a:r>
            <a:r>
              <a:rPr lang="ja-JP" altLang="en-US" sz="2400" dirty="0" smtClean="0">
                <a:latin typeface="メイリオ" panose="020B0604030504040204" pitchFamily="50" charset="-128"/>
                <a:ea typeface="メイリオ" panose="020B0604030504040204" pitchFamily="50" charset="-128"/>
              </a:rPr>
              <a:t>集め，条件を満たす具体値を生成</a:t>
            </a:r>
            <a:endParaRPr lang="en-US" altLang="ja-JP"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96584177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p:txBody>
          <a:bodyPr/>
          <a:lstStyle/>
          <a:p>
            <a:r>
              <a:rPr lang="en-US" altLang="ja-JP" dirty="0"/>
              <a:t>RQ1</a:t>
            </a:r>
            <a:r>
              <a:rPr lang="ja-JP" altLang="en-US" dirty="0"/>
              <a:t>から、単純な構造のプログラムのテストコードを作成する場合、</a:t>
            </a:r>
            <a:r>
              <a:rPr lang="en-US" altLang="ja-JP" dirty="0" err="1"/>
              <a:t>SuiteRec</a:t>
            </a:r>
            <a:r>
              <a:rPr lang="ja-JP" altLang="en-US" dirty="0"/>
              <a:t>の利用の有無でカバレッジに差が</a:t>
            </a:r>
            <a:r>
              <a:rPr lang="ja-JP" altLang="en-US" dirty="0" smtClean="0"/>
              <a:t>ない</a:t>
            </a:r>
            <a:endParaRPr lang="en-US" altLang="ja-JP" dirty="0"/>
          </a:p>
          <a:p>
            <a:endParaRPr kumimoji="1" lang="en-US" altLang="ja-JP" dirty="0" smtClean="0"/>
          </a:p>
          <a:p>
            <a:r>
              <a:rPr lang="en-US" altLang="ja-JP" dirty="0"/>
              <a:t>RQ2</a:t>
            </a:r>
            <a:r>
              <a:rPr lang="ja-JP" altLang="en-US" dirty="0"/>
              <a:t>から、</a:t>
            </a:r>
            <a:r>
              <a:rPr lang="en-US" altLang="ja-JP" dirty="0" err="1"/>
              <a:t>SuiteRec</a:t>
            </a:r>
            <a:r>
              <a:rPr lang="ja-JP" altLang="en-US" dirty="0"/>
              <a:t>を利用せずにテストコード作成した方が、開発時間を節約</a:t>
            </a:r>
            <a:r>
              <a:rPr lang="ja-JP" altLang="en-US" dirty="0" smtClean="0"/>
              <a:t>できる</a:t>
            </a:r>
            <a:endParaRPr lang="en-US" altLang="ja-JP" dirty="0" smtClean="0"/>
          </a:p>
          <a:p>
            <a:endParaRPr lang="en-US" altLang="ja-JP" dirty="0"/>
          </a:p>
          <a:p>
            <a:r>
              <a:rPr lang="ja-JP" altLang="en-US" dirty="0" smtClean="0"/>
              <a:t>複雑な構造のプログラムのテストコードを作成する場合、</a:t>
            </a:r>
            <a:r>
              <a:rPr lang="en-US" altLang="ja-JP" dirty="0" err="1" smtClean="0"/>
              <a:t>SuiteRec</a:t>
            </a:r>
            <a:r>
              <a:rPr lang="ja-JP" altLang="en-US" dirty="0" smtClean="0"/>
              <a:t>を使用するとカバレッジ</a:t>
            </a:r>
            <a:r>
              <a:rPr lang="en-US" altLang="ja-JP" dirty="0" smtClean="0"/>
              <a:t>(C1)</a:t>
            </a:r>
            <a:r>
              <a:rPr lang="ja-JP" altLang="en-US" dirty="0" smtClean="0"/>
              <a:t>を向上することができる</a:t>
            </a:r>
            <a:endParaRPr lang="en-US" altLang="ja-JP" dirty="0"/>
          </a:p>
          <a:p>
            <a:endParaRPr kumimoji="1" lang="ja-JP" altLang="en-US" dirty="0"/>
          </a:p>
        </p:txBody>
      </p:sp>
      <p:sp>
        <p:nvSpPr>
          <p:cNvPr id="3" name="タイトル 2"/>
          <p:cNvSpPr>
            <a:spLocks noGrp="1"/>
          </p:cNvSpPr>
          <p:nvPr>
            <p:ph type="title"/>
          </p:nvPr>
        </p:nvSpPr>
        <p:spPr/>
        <p:txBody>
          <a:bodyPr/>
          <a:lstStyle/>
          <a:p>
            <a:r>
              <a:rPr kumimoji="1" lang="ja-JP" altLang="en-US" dirty="0" smtClean="0"/>
              <a:t>議論</a:t>
            </a:r>
            <a:endParaRPr kumimoji="1" lang="ja-JP" altLang="en-US" dirty="0"/>
          </a:p>
        </p:txBody>
      </p:sp>
      <p:sp>
        <p:nvSpPr>
          <p:cNvPr id="4" name="二等辺三角形 3"/>
          <p:cNvSpPr/>
          <p:nvPr/>
        </p:nvSpPr>
        <p:spPr>
          <a:xfrm rot="10800000">
            <a:off x="3733537" y="2704924"/>
            <a:ext cx="4724926" cy="368475"/>
          </a:xfrm>
          <a:prstGeom prst="triangl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15755705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関連研究</a:t>
            </a:r>
            <a:endParaRPr kumimoji="1" lang="ja-JP" altLang="en-US" dirty="0"/>
          </a:p>
        </p:txBody>
      </p:sp>
      <p:sp>
        <p:nvSpPr>
          <p:cNvPr id="4" name="コンテンツ プレースホルダー 2"/>
          <p:cNvSpPr>
            <a:spLocks noGrp="1"/>
          </p:cNvSpPr>
          <p:nvPr>
            <p:ph idx="1"/>
          </p:nvPr>
        </p:nvSpPr>
        <p:spPr>
          <a:xfrm>
            <a:off x="838200" y="1281618"/>
            <a:ext cx="10515600" cy="4351338"/>
          </a:xfrm>
        </p:spPr>
        <p:txBody>
          <a:bodyPr/>
          <a:lstStyle/>
          <a:p>
            <a:pPr>
              <a:buClr>
                <a:schemeClr val="tx2"/>
              </a:buClr>
            </a:pPr>
            <a:r>
              <a:rPr kumimoji="1" lang="ja-JP" altLang="en-US" dirty="0" smtClean="0"/>
              <a:t>類似コード間のテスト再利用</a:t>
            </a:r>
            <a:endParaRPr kumimoji="1" lang="en-US" altLang="ja-JP" dirty="0" smtClean="0"/>
          </a:p>
          <a:p>
            <a:pPr lvl="1">
              <a:buClr>
                <a:schemeClr val="tx2"/>
              </a:buClr>
            </a:pPr>
            <a:r>
              <a:rPr lang="en-US" altLang="ja-JP" dirty="0"/>
              <a:t>Zhang[1]</a:t>
            </a:r>
            <a:r>
              <a:rPr lang="ja-JP" altLang="en-US" dirty="0" smtClean="0"/>
              <a:t>らは、クローンペア間</a:t>
            </a:r>
            <a:r>
              <a:rPr lang="ja-JP" altLang="en-US" dirty="0"/>
              <a:t>でコードを移植を</a:t>
            </a:r>
            <a:r>
              <a:rPr lang="ja-JP" altLang="en-US" dirty="0" smtClean="0"/>
              <a:t>行い、移植前</a:t>
            </a:r>
            <a:r>
              <a:rPr lang="ja-JP" altLang="en-US" dirty="0"/>
              <a:t>と移植後のテスト結果を比較しその情報を基にテストを再利用するツール</a:t>
            </a:r>
            <a:r>
              <a:rPr lang="en-US" altLang="ja-JP" dirty="0"/>
              <a:t>Grafter</a:t>
            </a:r>
            <a:r>
              <a:rPr lang="ja-JP" altLang="en-US" dirty="0"/>
              <a:t>を提案</a:t>
            </a:r>
            <a:r>
              <a:rPr lang="ja-JP" altLang="en-US" dirty="0" smtClean="0"/>
              <a:t>した</a:t>
            </a:r>
            <a:endParaRPr lang="en-US" altLang="ja-JP" dirty="0" smtClean="0"/>
          </a:p>
          <a:p>
            <a:pPr lvl="1">
              <a:buClr>
                <a:schemeClr val="tx2"/>
              </a:buClr>
            </a:pPr>
            <a:endParaRPr lang="en-US" altLang="ja-JP" sz="1000" dirty="0" smtClean="0"/>
          </a:p>
          <a:p>
            <a:pPr lvl="1">
              <a:buClr>
                <a:schemeClr val="tx2"/>
              </a:buClr>
            </a:pPr>
            <a:r>
              <a:rPr lang="en-US" altLang="ja-JP" dirty="0" err="1"/>
              <a:t>Soha</a:t>
            </a:r>
            <a:r>
              <a:rPr lang="ja-JP" altLang="en-US" dirty="0" smtClean="0"/>
              <a:t>ら</a:t>
            </a:r>
            <a:r>
              <a:rPr lang="en-US" altLang="ja-JP" dirty="0" smtClean="0"/>
              <a:t>[2]</a:t>
            </a:r>
            <a:r>
              <a:rPr lang="ja-JP" altLang="en-US" dirty="0" smtClean="0"/>
              <a:t>は</a:t>
            </a:r>
            <a:r>
              <a:rPr lang="ja-JP" altLang="en-US" dirty="0"/>
              <a:t>、</a:t>
            </a:r>
            <a:r>
              <a:rPr lang="ja-JP" altLang="en-US" dirty="0" smtClean="0"/>
              <a:t>開発者が詳細な再利用計画を決めることで、コード片</a:t>
            </a:r>
            <a:r>
              <a:rPr lang="ja-JP" altLang="en-US" dirty="0"/>
              <a:t>を再利用</a:t>
            </a:r>
            <a:r>
              <a:rPr lang="ja-JP" altLang="en-US" dirty="0" smtClean="0"/>
              <a:t>する際に</a:t>
            </a:r>
            <a:r>
              <a:rPr lang="ja-JP" altLang="en-US" dirty="0"/>
              <a:t>、</a:t>
            </a:r>
            <a:r>
              <a:rPr lang="ja-JP" altLang="en-US" dirty="0" smtClean="0"/>
              <a:t>テストスイート</a:t>
            </a:r>
            <a:r>
              <a:rPr lang="ja-JP" altLang="en-US" dirty="0"/>
              <a:t>の関連部分を半自動で再利用および変換を行うツール</a:t>
            </a:r>
            <a:r>
              <a:rPr lang="en-US" altLang="ja-JP" dirty="0"/>
              <a:t>Skipper</a:t>
            </a:r>
            <a:r>
              <a:rPr lang="ja-JP" altLang="en-US" dirty="0"/>
              <a:t>を提案</a:t>
            </a:r>
            <a:r>
              <a:rPr lang="ja-JP" altLang="en-US" dirty="0" smtClean="0"/>
              <a:t>した</a:t>
            </a:r>
            <a:endParaRPr kumimoji="1" lang="en-US" altLang="ja-JP" dirty="0" smtClean="0"/>
          </a:p>
          <a:p>
            <a:pPr lvl="1"/>
            <a:endParaRPr kumimoji="1" lang="ja-JP" altLang="en-US" dirty="0"/>
          </a:p>
        </p:txBody>
      </p:sp>
      <p:sp>
        <p:nvSpPr>
          <p:cNvPr id="5" name="角丸四角形 4"/>
          <p:cNvSpPr/>
          <p:nvPr/>
        </p:nvSpPr>
        <p:spPr>
          <a:xfrm>
            <a:off x="1440089" y="4275992"/>
            <a:ext cx="9311822" cy="143186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altLang="ja-JP" sz="2400" dirty="0" err="1" smtClean="0">
                <a:latin typeface="メイリオ" panose="020B0604030504040204" pitchFamily="50" charset="-128"/>
                <a:ea typeface="メイリオ" panose="020B0604030504040204" pitchFamily="50" charset="-128"/>
              </a:rPr>
              <a:t>SuiteRec</a:t>
            </a:r>
            <a:r>
              <a:rPr lang="ja-JP" altLang="en-US" sz="2400" dirty="0" smtClean="0">
                <a:latin typeface="メイリオ" panose="020B0604030504040204" pitchFamily="50" charset="-128"/>
                <a:ea typeface="メイリオ" panose="020B0604030504040204" pitchFamily="50" charset="-128"/>
              </a:rPr>
              <a:t>は，既存ツールと</a:t>
            </a:r>
            <a:r>
              <a:rPr lang="en-US" altLang="ja-JP" sz="2400" dirty="0" smtClean="0">
                <a:latin typeface="メイリオ" panose="020B0604030504040204" pitchFamily="50" charset="-128"/>
                <a:ea typeface="メイリオ" panose="020B0604030504040204" pitchFamily="50" charset="-128"/>
              </a:rPr>
              <a:t>2</a:t>
            </a:r>
            <a:r>
              <a:rPr lang="ja-JP" altLang="en-US" sz="2400" dirty="0" err="1" smtClean="0">
                <a:latin typeface="メイリオ" panose="020B0604030504040204" pitchFamily="50" charset="-128"/>
                <a:ea typeface="メイリオ" panose="020B0604030504040204" pitchFamily="50" charset="-128"/>
              </a:rPr>
              <a:t>つの</a:t>
            </a:r>
            <a:r>
              <a:rPr lang="ja-JP" altLang="en-US" sz="2400" dirty="0" smtClean="0">
                <a:latin typeface="メイリオ" panose="020B0604030504040204" pitchFamily="50" charset="-128"/>
                <a:ea typeface="メイリオ" panose="020B0604030504040204" pitchFamily="50" charset="-128"/>
              </a:rPr>
              <a:t>視点で異なる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lang="en-US" altLang="ja-JP" sz="2400" dirty="0" smtClean="0">
                <a:latin typeface="メイリオ" panose="020B0604030504040204" pitchFamily="50" charset="-128"/>
                <a:ea typeface="メイリオ" panose="020B0604030504040204" pitchFamily="50" charset="-128"/>
              </a:rPr>
              <a:t>OSS</a:t>
            </a:r>
            <a:r>
              <a:rPr lang="ja-JP" altLang="en-US" sz="2400" dirty="0" smtClean="0">
                <a:latin typeface="メイリオ" panose="020B0604030504040204" pitchFamily="50" charset="-128"/>
                <a:ea typeface="メイリオ" panose="020B0604030504040204" pitchFamily="50" charset="-128"/>
              </a:rPr>
              <a:t>上からテストコードを検出することができる</a:t>
            </a:r>
            <a:endParaRPr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lang="ja-JP" altLang="en-US" sz="2400" dirty="0" smtClean="0">
                <a:latin typeface="メイリオ" panose="020B0604030504040204" pitchFamily="50" charset="-128"/>
                <a:ea typeface="メイリオ" panose="020B0604030504040204" pitchFamily="50" charset="-128"/>
              </a:rPr>
              <a:t>クローンペア間のテスト再利用計画は開発者に委ねていること</a:t>
            </a:r>
            <a:endParaRPr lang="ja-JP" altLang="en-US" sz="2400" dirty="0">
              <a:latin typeface="メイリオ" panose="020B0604030504040204" pitchFamily="50" charset="-128"/>
              <a:ea typeface="メイリオ" panose="020B0604030504040204" pitchFamily="50" charset="-128"/>
            </a:endParaRPr>
          </a:p>
        </p:txBody>
      </p:sp>
      <p:sp>
        <p:nvSpPr>
          <p:cNvPr id="7" name="Rectangle 4"/>
          <p:cNvSpPr>
            <a:spLocks noChangeArrowheads="1"/>
          </p:cNvSpPr>
          <p:nvPr/>
        </p:nvSpPr>
        <p:spPr bwMode="auto">
          <a:xfrm>
            <a:off x="221598" y="6069745"/>
            <a:ext cx="10939585"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[8] T</a:t>
            </a:r>
            <a:r>
              <a:rPr lang="en-US" altLang="ja-JP" sz="1200" dirty="0">
                <a:solidFill>
                  <a:schemeClr val="tx2"/>
                </a:solidFill>
              </a:rPr>
              <a:t>. Zhang and M. Kim. Automated transplantation and diﬀerential testing for clones. Proc. of </a:t>
            </a:r>
            <a:r>
              <a:rPr lang="en-US" altLang="ja-JP" sz="1200" dirty="0" smtClean="0">
                <a:solidFill>
                  <a:schemeClr val="tx2"/>
                </a:solidFill>
              </a:rPr>
              <a:t>ICSE, </a:t>
            </a:r>
            <a:r>
              <a:rPr lang="en-US" altLang="ja-JP" sz="1200" dirty="0">
                <a:solidFill>
                  <a:schemeClr val="tx2"/>
                </a:solidFill>
              </a:rPr>
              <a:t>pages 665–676, 2017</a:t>
            </a:r>
            <a:r>
              <a:rPr lang="en-US" altLang="ja-JP" sz="1200" dirty="0" smtClean="0">
                <a:solidFill>
                  <a:schemeClr val="tx2"/>
                </a:solidFill>
              </a:rPr>
              <a:t>.</a:t>
            </a:r>
          </a:p>
          <a:p>
            <a:pPr>
              <a:defRPr/>
            </a:pPr>
            <a:r>
              <a:rPr lang="en-US" altLang="ja-JP" sz="1200" dirty="0" smtClean="0">
                <a:solidFill>
                  <a:schemeClr val="tx2"/>
                </a:solidFill>
              </a:rPr>
              <a:t>[9] </a:t>
            </a:r>
            <a:r>
              <a:rPr lang="en-US" altLang="ja-JP" sz="1200" dirty="0">
                <a:solidFill>
                  <a:schemeClr val="tx2"/>
                </a:solidFill>
              </a:rPr>
              <a:t>S. </a:t>
            </a:r>
            <a:r>
              <a:rPr lang="en-US" altLang="ja-JP" sz="1200" dirty="0" err="1">
                <a:solidFill>
                  <a:schemeClr val="tx2"/>
                </a:solidFill>
              </a:rPr>
              <a:t>Makady</a:t>
            </a:r>
            <a:r>
              <a:rPr lang="en-US" altLang="ja-JP" sz="1200" dirty="0">
                <a:solidFill>
                  <a:schemeClr val="tx2"/>
                </a:solidFill>
              </a:rPr>
              <a:t> and R. Walker. Validating pragmatic reuse tasks by leveraging existing test suites. Software: Practice and Experience, 43:1039–1070, 2013</a:t>
            </a:r>
            <a:r>
              <a:rPr lang="en-US" altLang="ja-JP" sz="1200" dirty="0" smtClean="0">
                <a:solidFill>
                  <a:schemeClr val="tx2"/>
                </a:solidFill>
              </a:rPr>
              <a:t>.</a:t>
            </a:r>
            <a:endParaRPr lang="en-US" altLang="ja-JP" sz="1200" dirty="0">
              <a:solidFill>
                <a:schemeClr val="tx2"/>
              </a:solidFill>
            </a:endParaRPr>
          </a:p>
        </p:txBody>
      </p:sp>
    </p:spTree>
    <p:extLst>
      <p:ext uri="{BB962C8B-B14F-4D97-AF65-F5344CB8AC3E}">
        <p14:creationId xmlns:p14="http://schemas.microsoft.com/office/powerpoint/2010/main" val="1371113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5"/>
            <a:ext cx="10601150" cy="3559023"/>
          </a:xfrm>
        </p:spPr>
        <p:txBody>
          <a:bodyPr>
            <a:normAutofit/>
          </a:bodyPr>
          <a:lstStyle/>
          <a:p>
            <a:pPr marL="0" indent="0">
              <a:buNone/>
            </a:pPr>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endParaRPr lang="en-US" altLang="ja-JP" sz="2800" dirty="0">
              <a:solidFill>
                <a:srgbClr val="FF0000"/>
              </a:solidFill>
            </a:endParaRPr>
          </a:p>
          <a:p>
            <a:pPr lvl="1"/>
            <a:endParaRPr lang="en-US" altLang="ja-JP" sz="2800" dirty="0" smtClean="0">
              <a:solidFill>
                <a:srgbClr val="FF0000"/>
              </a:solidFill>
            </a:endParaRPr>
          </a:p>
          <a:p>
            <a:pPr lvl="1"/>
            <a:endParaRPr lang="en-US" altLang="ja-JP" sz="1400" dirty="0" smtClean="0">
              <a:solidFill>
                <a:srgbClr val="FF0000"/>
              </a:solidFill>
            </a:endParaRPr>
          </a:p>
          <a:p>
            <a:pPr marL="457200" lvl="1" indent="0">
              <a:buNone/>
            </a:pPr>
            <a:r>
              <a:rPr lang="ja-JP" altLang="en-US" sz="2800" dirty="0" smtClean="0"/>
              <a:t>　　　　　</a:t>
            </a:r>
            <a:r>
              <a:rPr lang="ja-JP" altLang="en-US" sz="2800" u="sng" dirty="0" smtClean="0"/>
              <a:t>テスト</a:t>
            </a:r>
            <a:r>
              <a:rPr lang="ja-JP" altLang="en-US" sz="2800" u="sng" dirty="0"/>
              <a:t>失敗</a:t>
            </a:r>
            <a:r>
              <a:rPr lang="ja-JP" altLang="en-US" sz="2800" u="sng" dirty="0" smtClean="0"/>
              <a:t>の原因を特定するのが難しい</a:t>
            </a:r>
            <a:endParaRPr lang="ja-JP" altLang="en-US" sz="2800" u="sng" dirty="0"/>
          </a:p>
          <a:p>
            <a:pPr lvl="1"/>
            <a:endParaRPr lang="en-US" altLang="ja-JP" sz="2800" dirty="0">
              <a:solidFill>
                <a:srgbClr val="FF0000"/>
              </a:solidFill>
            </a:endParaRPr>
          </a:p>
          <a:p>
            <a:pPr lvl="1"/>
            <a:endParaRPr lang="ja-JP" altLang="en-US" sz="2800" dirty="0" smtClean="0">
              <a:solidFill>
                <a:srgbClr val="FF0000"/>
              </a:solidFill>
            </a:endParaRP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74875" y="5910083"/>
            <a:ext cx="100780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a:t>
            </a:r>
            <a:r>
              <a:rPr lang="en-US" altLang="ja-JP" sz="1200" dirty="0" smtClean="0">
                <a:solidFill>
                  <a:schemeClr val="tx2"/>
                </a:solidFill>
              </a:rPr>
              <a:t>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18742" y="3082495"/>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594554" y="4473799"/>
            <a:ext cx="9238707" cy="100587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本研究では、テストコード</a:t>
            </a:r>
            <a:r>
              <a:rPr lang="ja-JP" altLang="en-US" sz="2800" dirty="0">
                <a:latin typeface="メイリオ" panose="020B0604030504040204" pitchFamily="50" charset="-128"/>
                <a:ea typeface="メイリオ" panose="020B0604030504040204" pitchFamily="50" charset="-128"/>
              </a:rPr>
              <a:t>の保守作業に悪影響を与える指標として</a:t>
            </a:r>
            <a:r>
              <a:rPr lang="ja-JP" altLang="en-US" sz="2800" b="1" dirty="0" smtClean="0">
                <a:latin typeface="メイリオ" panose="020B0604030504040204" pitchFamily="50" charset="-128"/>
                <a:ea typeface="メイリオ" panose="020B0604030504040204" pitchFamily="50" charset="-128"/>
              </a:rPr>
              <a:t>テストスメル</a:t>
            </a:r>
            <a:r>
              <a:rPr lang="ja-JP" altLang="en-US" sz="2800" dirty="0" smtClean="0">
                <a:latin typeface="メイリオ" panose="020B0604030504040204" pitchFamily="50" charset="-128"/>
                <a:ea typeface="メイリオ" panose="020B0604030504040204" pitchFamily="50" charset="-128"/>
              </a:rPr>
              <a:t>に着目する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73864974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bg1"/>
                </a:solidFill>
              </a:rPr>
              <a:t>Step2: </a:t>
            </a:r>
            <a:r>
              <a:rPr lang="ja-JP" altLang="en-US" dirty="0">
                <a:solidFill>
                  <a:schemeClr val="bg1"/>
                </a:solidFill>
              </a:rPr>
              <a:t>テストコードの検索</a:t>
            </a:r>
            <a:endParaRPr kumimoji="1" lang="ja-JP" altLang="en-US" dirty="0">
              <a:solidFill>
                <a:schemeClr val="bg1"/>
              </a:solidFill>
            </a:endParaRPr>
          </a:p>
        </p:txBody>
      </p:sp>
      <p:sp>
        <p:nvSpPr>
          <p:cNvPr id="4" name="コンテンツ プレースホルダー 2"/>
          <p:cNvSpPr>
            <a:spLocks noGrp="1"/>
          </p:cNvSpPr>
          <p:nvPr>
            <p:ph idx="1"/>
          </p:nvPr>
        </p:nvSpPr>
        <p:spPr>
          <a:xfrm>
            <a:off x="838200" y="1463772"/>
            <a:ext cx="10515600" cy="1706498"/>
          </a:xfrm>
        </p:spPr>
        <p:txBody>
          <a:bodyPr/>
          <a:lstStyle/>
          <a:p>
            <a:r>
              <a:rPr lang="ja-JP" altLang="en-US" dirty="0"/>
              <a:t>類似</a:t>
            </a:r>
            <a:r>
              <a:rPr lang="ja-JP" altLang="en-US" dirty="0" smtClean="0"/>
              <a:t>コード片に対応するテストコードを検索</a:t>
            </a:r>
            <a:endParaRPr lang="en-US" altLang="ja-JP" dirty="0" smtClean="0"/>
          </a:p>
          <a:p>
            <a:pPr marL="914400" lvl="1" indent="-457200">
              <a:buFont typeface="+mj-ea"/>
              <a:buAutoNum type="circleNumDbPlain"/>
            </a:pPr>
            <a:r>
              <a:rPr lang="ja-JP" altLang="en-US" dirty="0" smtClean="0"/>
              <a:t>命名規則によるクラス単位での対応付け</a:t>
            </a:r>
            <a:endParaRPr lang="en-US" altLang="ja-JP" dirty="0" smtClean="0"/>
          </a:p>
          <a:p>
            <a:pPr marL="914400" lvl="1" indent="-457200">
              <a:buFont typeface="+mj-ea"/>
              <a:buAutoNum type="circleNumDbPlain"/>
            </a:pPr>
            <a:r>
              <a:rPr lang="ja-JP" altLang="en-US" dirty="0" smtClean="0"/>
              <a:t>テストコード内のメソッド呼び出しを確認</a:t>
            </a:r>
            <a:endParaRPr lang="en-US" altLang="ja-JP" dirty="0" smtClean="0"/>
          </a:p>
          <a:p>
            <a:pPr marL="914400" lvl="1" indent="-457200">
              <a:buFont typeface="+mj-ea"/>
              <a:buAutoNum type="circleNumDbPlain"/>
            </a:pPr>
            <a:r>
              <a:rPr lang="ja-JP" altLang="en-US" dirty="0" smtClean="0"/>
              <a:t>メソッド名の比較による対応付け</a:t>
            </a:r>
            <a:endParaRPr lang="en-US" altLang="ja-JP" dirty="0" smtClean="0"/>
          </a:p>
          <a:p>
            <a:pPr lvl="1"/>
            <a:endParaRPr lang="en-US" altLang="ja-JP" dirty="0" smtClean="0"/>
          </a:p>
        </p:txBody>
      </p:sp>
      <p:sp>
        <p:nvSpPr>
          <p:cNvPr id="5" name="テキスト ボックス 4"/>
          <p:cNvSpPr txBox="1"/>
          <p:nvPr/>
        </p:nvSpPr>
        <p:spPr>
          <a:xfrm>
            <a:off x="7399123" y="5956240"/>
            <a:ext cx="4005159"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類似</a:t>
            </a:r>
            <a:r>
              <a:rPr lang="ja-JP" altLang="en-US" sz="2000" dirty="0" smtClean="0">
                <a:latin typeface="メイリオ" panose="020B0604030504040204" pitchFamily="50" charset="-128"/>
                <a:ea typeface="メイリオ" panose="020B0604030504040204" pitchFamily="50" charset="-128"/>
              </a:rPr>
              <a:t>コード片</a:t>
            </a:r>
            <a:r>
              <a:rPr lang="en-US" altLang="ja-JP" sz="2000" dirty="0" smtClean="0">
                <a:latin typeface="メイリオ" panose="020B0604030504040204" pitchFamily="50" charset="-128"/>
                <a:ea typeface="メイリオ" panose="020B0604030504040204" pitchFamily="50" charset="-128"/>
              </a:rPr>
              <a:t>(</a:t>
            </a:r>
            <a:r>
              <a:rPr lang="ja-JP" altLang="en-US" sz="2000" dirty="0" smtClean="0">
                <a:latin typeface="メイリオ" panose="020B0604030504040204" pitchFamily="50" charset="-128"/>
                <a:ea typeface="メイリオ" panose="020B0604030504040204" pitchFamily="50" charset="-128"/>
              </a:rPr>
              <a:t>テスト対象</a:t>
            </a:r>
            <a:r>
              <a:rPr lang="en-US" altLang="ja-JP" sz="2000" dirty="0" smtClean="0">
                <a:latin typeface="メイリオ" panose="020B0604030504040204" pitchFamily="50" charset="-128"/>
                <a:ea typeface="メイリオ" panose="020B0604030504040204" pitchFamily="50" charset="-128"/>
              </a:rPr>
              <a:t>)</a:t>
            </a:r>
            <a:endParaRPr kumimoji="1" lang="ja-JP" altLang="en-US" sz="2000" dirty="0">
              <a:latin typeface="メイリオ" panose="020B0604030504040204" pitchFamily="50" charset="-128"/>
              <a:ea typeface="メイリオ" panose="020B0604030504040204" pitchFamily="50" charset="-128"/>
            </a:endParaRPr>
          </a:p>
        </p:txBody>
      </p:sp>
      <p:sp>
        <p:nvSpPr>
          <p:cNvPr id="6" name="テキスト ボックス 5"/>
          <p:cNvSpPr txBox="1"/>
          <p:nvPr/>
        </p:nvSpPr>
        <p:spPr>
          <a:xfrm>
            <a:off x="2523320" y="5956240"/>
            <a:ext cx="1908387" cy="400110"/>
          </a:xfrm>
          <a:prstGeom prst="rect">
            <a:avLst/>
          </a:prstGeom>
          <a:noFill/>
        </p:spPr>
        <p:txBody>
          <a:bodyPr wrap="square" rtlCol="0">
            <a:spAutoFit/>
          </a:bodyPr>
          <a:lstStyle/>
          <a:p>
            <a:pPr algn="ctr"/>
            <a:r>
              <a:rPr lang="ja-JP" altLang="en-US" sz="2000" dirty="0">
                <a:latin typeface="メイリオ" panose="020B0604030504040204" pitchFamily="50" charset="-128"/>
                <a:ea typeface="メイリオ" panose="020B0604030504040204" pitchFamily="50" charset="-128"/>
              </a:rPr>
              <a:t>テストコード</a:t>
            </a:r>
            <a:endParaRPr kumimoji="1" lang="ja-JP" altLang="en-US" sz="2000" dirty="0">
              <a:latin typeface="メイリオ" panose="020B0604030504040204" pitchFamily="50" charset="-128"/>
              <a:ea typeface="メイリオ" panose="020B0604030504040204" pitchFamily="50" charset="-128"/>
            </a:endParaRPr>
          </a:p>
        </p:txBody>
      </p:sp>
      <p:sp>
        <p:nvSpPr>
          <p:cNvPr id="7" name="正方形/長方形 6"/>
          <p:cNvSpPr/>
          <p:nvPr/>
        </p:nvSpPr>
        <p:spPr>
          <a:xfrm>
            <a:off x="6678729" y="3609148"/>
            <a:ext cx="5108251"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dirty="0" smtClean="0">
                <a:latin typeface="Consolas" panose="020B0609020204030204" pitchFamily="49" charset="0"/>
              </a:rPr>
              <a:t>public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smtClean="0">
                <a:latin typeface="Consolas" panose="020B0609020204030204" pitchFamily="49" charset="0"/>
              </a:rPr>
              <a:t>(</a:t>
            </a:r>
            <a:r>
              <a:rPr lang="en-US" altLang="ja-JP" dirty="0" err="1" smtClean="0">
                <a:latin typeface="Consolas" panose="020B0609020204030204" pitchFamily="49" charset="0"/>
              </a:rPr>
              <a:t>int</a:t>
            </a:r>
            <a:r>
              <a:rPr lang="en-US" altLang="ja-JP" dirty="0" smtClean="0">
                <a:latin typeface="Consolas" panose="020B0609020204030204" pitchFamily="49" charset="0"/>
              </a:rPr>
              <a:t> ...cost){</a:t>
            </a:r>
          </a:p>
          <a:p>
            <a:r>
              <a:rPr lang="ja-JP" altLang="en-US" dirty="0" smtClean="0">
                <a:latin typeface="Consolas" panose="020B0609020204030204" pitchFamily="49" charset="0"/>
              </a:rPr>
              <a:t>    </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0;</a:t>
            </a:r>
          </a:p>
          <a:p>
            <a:endParaRPr lang="en-US" altLang="ja-JP" dirty="0" smtClean="0">
              <a:latin typeface="Consolas" panose="020B0609020204030204" pitchFamily="49" charset="0"/>
            </a:endParaRPr>
          </a:p>
          <a:p>
            <a:r>
              <a:rPr lang="ja-JP" altLang="en-US" dirty="0" smtClean="0">
                <a:latin typeface="Consolas" panose="020B0609020204030204" pitchFamily="49" charset="0"/>
              </a:rPr>
              <a:t>    </a:t>
            </a:r>
            <a:r>
              <a:rPr lang="en-US" altLang="ja-JP" dirty="0" smtClean="0">
                <a:latin typeface="Consolas" panose="020B0609020204030204" pitchFamily="49" charset="0"/>
              </a:rPr>
              <a:t>for(</a:t>
            </a:r>
            <a:r>
              <a:rPr lang="en-US" altLang="ja-JP" dirty="0" err="1" smtClean="0">
                <a:latin typeface="Consolas" panose="020B0609020204030204" pitchFamily="49" charset="0"/>
              </a:rPr>
              <a:t>int</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=0; </a:t>
            </a:r>
            <a:r>
              <a:rPr lang="en-US" altLang="ja-JP" dirty="0" err="1" smtClean="0">
                <a:latin typeface="Consolas" panose="020B0609020204030204" pitchFamily="49" charset="0"/>
              </a:rPr>
              <a:t>i</a:t>
            </a:r>
            <a:r>
              <a:rPr lang="en-US" altLang="ja-JP" dirty="0" smtClean="0">
                <a:latin typeface="Consolas" panose="020B0609020204030204" pitchFamily="49" charset="0"/>
              </a:rPr>
              <a:t> &lt; </a:t>
            </a:r>
            <a:r>
              <a:rPr lang="en-US" altLang="ja-JP" dirty="0" err="1" smtClean="0">
                <a:latin typeface="Consolas" panose="020B0609020204030204" pitchFamily="49" charset="0"/>
              </a:rPr>
              <a:t>cost.length</a:t>
            </a:r>
            <a:r>
              <a:rPr lang="en-US" altLang="ja-JP" dirty="0" smtClean="0">
                <a:latin typeface="Consolas" panose="020B0609020204030204" pitchFamily="49" charset="0"/>
              </a:rPr>
              <a:t>; </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 += cost[</a:t>
            </a:r>
            <a:r>
              <a:rPr lang="en-US" altLang="ja-JP" dirty="0" err="1" smtClean="0">
                <a:latin typeface="Consolas" panose="020B0609020204030204" pitchFamily="49" charset="0"/>
              </a:rPr>
              <a:t>i</a:t>
            </a:r>
            <a:r>
              <a:rPr lang="en-US" altLang="ja-JP" dirty="0" smtClean="0">
                <a:latin typeface="Consolas" panose="020B0609020204030204" pitchFamily="49" charset="0"/>
              </a:rPr>
              <a:t>];</a:t>
            </a:r>
          </a:p>
          <a:p>
            <a:r>
              <a:rPr lang="en-US" altLang="ja-JP" dirty="0">
                <a:latin typeface="Consolas" panose="020B0609020204030204" pitchFamily="49" charset="0"/>
              </a:rPr>
              <a:t> </a:t>
            </a:r>
            <a:r>
              <a:rPr lang="en-US" altLang="ja-JP" dirty="0" smtClean="0">
                <a:latin typeface="Consolas" panose="020B0609020204030204" pitchFamily="49" charset="0"/>
              </a:rPr>
              <a:t>   }</a:t>
            </a:r>
          </a:p>
          <a:p>
            <a:r>
              <a:rPr lang="en-US" altLang="ja-JP" dirty="0">
                <a:latin typeface="Consolas" panose="020B0609020204030204" pitchFamily="49" charset="0"/>
              </a:rPr>
              <a:t> </a:t>
            </a:r>
            <a:r>
              <a:rPr lang="en-US" altLang="ja-JP" dirty="0" smtClean="0">
                <a:latin typeface="Consolas" panose="020B0609020204030204" pitchFamily="49" charset="0"/>
              </a:rPr>
              <a:t>   return </a:t>
            </a:r>
            <a:r>
              <a:rPr lang="en-US" altLang="ja-JP" dirty="0" err="1" smtClean="0">
                <a:latin typeface="Consolas" panose="020B0609020204030204" pitchFamily="49" charset="0"/>
              </a:rPr>
              <a:t>totalcost</a:t>
            </a:r>
            <a:r>
              <a:rPr lang="en-US" altLang="ja-JP" dirty="0" smtClean="0">
                <a:latin typeface="Consolas" panose="020B0609020204030204" pitchFamily="49" charset="0"/>
              </a:rPr>
              <a:t>;</a:t>
            </a:r>
          </a:p>
          <a:p>
            <a:r>
              <a:rPr lang="en-US" altLang="ja-JP" dirty="0" smtClean="0">
                <a:latin typeface="Consolas" panose="020B0609020204030204" pitchFamily="49" charset="0"/>
              </a:rPr>
              <a:t>}</a:t>
            </a:r>
            <a:endParaRPr lang="en-US" altLang="ja-JP" dirty="0">
              <a:latin typeface="Consolas" panose="020B0609020204030204" pitchFamily="49" charset="0"/>
            </a:endParaRPr>
          </a:p>
        </p:txBody>
      </p:sp>
      <p:sp>
        <p:nvSpPr>
          <p:cNvPr id="8" name="正方形/長方形 7"/>
          <p:cNvSpPr/>
          <p:nvPr/>
        </p:nvSpPr>
        <p:spPr>
          <a:xfrm>
            <a:off x="560239" y="3609148"/>
            <a:ext cx="5834550" cy="2308324"/>
          </a:xfrm>
          <a:prstGeom prst="rect">
            <a:avLst/>
          </a:prstGeom>
          <a:ln w="38100"/>
        </p:spPr>
        <p:style>
          <a:lnRef idx="2">
            <a:schemeClr val="accent3"/>
          </a:lnRef>
          <a:fillRef idx="1">
            <a:schemeClr val="lt1"/>
          </a:fillRef>
          <a:effectRef idx="0">
            <a:schemeClr val="accent3"/>
          </a:effectRef>
          <a:fontRef idx="minor">
            <a:schemeClr val="dk1"/>
          </a:fontRef>
        </p:style>
        <p:txBody>
          <a:bodyPr wrap="square">
            <a:spAutoFit/>
          </a:bodyPr>
          <a:lstStyle/>
          <a:p>
            <a:r>
              <a:rPr lang="en-US" altLang="ja-JP" b="0" dirty="0" smtClean="0">
                <a:effectLst/>
                <a:latin typeface="Consolas" panose="020B0609020204030204" pitchFamily="49" charset="0"/>
              </a:rPr>
              <a:t>@Test</a:t>
            </a:r>
          </a:p>
          <a:p>
            <a:r>
              <a:rPr lang="en-US" altLang="ja-JP" b="0" dirty="0" smtClean="0">
                <a:effectLst/>
                <a:latin typeface="Consolas" panose="020B0609020204030204" pitchFamily="49" charset="0"/>
              </a:rPr>
              <a:t>public void </a:t>
            </a:r>
            <a:r>
              <a:rPr lang="en-US" altLang="ja-JP" b="1" dirty="0" err="1" smtClean="0">
                <a:solidFill>
                  <a:schemeClr val="accent6"/>
                </a:solidFill>
                <a:effectLst>
                  <a:outerShdw blurRad="38100" dist="38100" dir="2700000" algn="tl">
                    <a:srgbClr val="000000">
                      <a:alpha val="43137"/>
                    </a:srgbClr>
                  </a:outerShdw>
                </a:effectLst>
                <a:latin typeface="Consolas" panose="020B0609020204030204" pitchFamily="49" charset="0"/>
              </a:rPr>
              <a:t>testCalcPrice</a:t>
            </a:r>
            <a:r>
              <a:rPr lang="en-US" altLang="ja-JP" b="0" dirty="0" smtClean="0">
                <a:effectLst/>
                <a:latin typeface="Consolas" panose="020B0609020204030204" pitchFamily="49" charset="0"/>
              </a:rPr>
              <a:t>() throws </a:t>
            </a:r>
            <a:r>
              <a:rPr lang="en-US" altLang="ja-JP" b="0" dirty="0" err="1" smtClean="0">
                <a:effectLst/>
                <a:latin typeface="Consolas" panose="020B0609020204030204" pitchFamily="49" charset="0"/>
              </a:rPr>
              <a:t>Throwable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sut</a:t>
            </a:r>
            <a:r>
              <a:rPr lang="en-US" altLang="ja-JP" b="0" dirty="0" smtClean="0">
                <a:effectLst/>
                <a:latin typeface="Consolas" panose="020B0609020204030204" pitchFamily="49" charset="0"/>
              </a:rPr>
              <a:t> = new </a:t>
            </a:r>
            <a:r>
              <a:rPr lang="en-US" altLang="ja-JP" b="0" dirty="0" err="1" smtClean="0">
                <a:effectLst/>
                <a:latin typeface="Consolas" panose="020B0609020204030204" pitchFamily="49" charset="0"/>
              </a:rPr>
              <a:t>CalcPrice</a:t>
            </a:r>
            <a:r>
              <a:rPr lang="en-US" altLang="ja-JP" b="0" dirty="0" smtClean="0">
                <a:effectLst/>
                <a:latin typeface="Consolas" panose="020B0609020204030204" pitchFamily="49" charset="0"/>
              </a:rPr>
              <a:t>();</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item1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 item2 = new </a:t>
            </a:r>
            <a:r>
              <a:rPr lang="en-US" altLang="ja-JP" b="0" dirty="0" err="1" smtClean="0">
                <a:effectLst/>
                <a:latin typeface="Consolas" panose="020B0609020204030204" pitchFamily="49" charset="0"/>
              </a:rPr>
              <a:t>int</a:t>
            </a:r>
            <a:r>
              <a:rPr lang="en-US" altLang="ja-JP" b="0" dirty="0" smtClean="0">
                <a:effectLst/>
                <a:latin typeface="Consolas" panose="020B0609020204030204" pitchFamily="49" charset="0"/>
              </a:rPr>
              <a:t>[100];</a:t>
            </a: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(item1));</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    </a:t>
            </a:r>
            <a:r>
              <a:rPr lang="en-US" altLang="ja-JP" b="0" dirty="0" err="1" smtClean="0">
                <a:effectLst/>
                <a:latin typeface="Consolas" panose="020B0609020204030204" pitchFamily="49" charset="0"/>
              </a:rPr>
              <a:t>assertEquals</a:t>
            </a:r>
            <a:r>
              <a:rPr lang="en-US" altLang="ja-JP" b="0" dirty="0" smtClean="0">
                <a:effectLst/>
                <a:latin typeface="Consolas" panose="020B0609020204030204" pitchFamily="49" charset="0"/>
              </a:rPr>
              <a:t>(100, </a:t>
            </a:r>
            <a:r>
              <a:rPr lang="en-US" altLang="ja-JP" dirty="0" err="1">
                <a:latin typeface="Consolas" panose="020B0609020204030204" pitchFamily="49" charset="0"/>
              </a:rPr>
              <a:t>sut.</a:t>
            </a:r>
            <a:r>
              <a:rPr lang="en-US" altLang="ja-JP" b="1" dirty="0" err="1">
                <a:solidFill>
                  <a:schemeClr val="accent6"/>
                </a:solidFill>
                <a:effectLst>
                  <a:outerShdw blurRad="38100" dist="38100" dir="2700000" algn="tl">
                    <a:srgbClr val="000000">
                      <a:alpha val="43137"/>
                    </a:srgbClr>
                  </a:outerShdw>
                </a:effectLst>
                <a:latin typeface="Consolas" panose="020B0609020204030204" pitchFamily="49" charset="0"/>
              </a:rPr>
              <a:t>calcPrice</a:t>
            </a:r>
            <a:r>
              <a:rPr lang="en-US" altLang="ja-JP" dirty="0">
                <a:latin typeface="Consolas" panose="020B0609020204030204" pitchFamily="49" charset="0"/>
              </a:rPr>
              <a:t>(item2));</a:t>
            </a:r>
            <a:endParaRPr lang="en-US" altLang="ja-JP" b="0" dirty="0" smtClean="0">
              <a:effectLst/>
              <a:latin typeface="Consolas" panose="020B0609020204030204" pitchFamily="49" charset="0"/>
            </a:endParaRPr>
          </a:p>
          <a:p>
            <a:r>
              <a:rPr lang="en-US" altLang="ja-JP" b="0" dirty="0" smtClean="0">
                <a:effectLst/>
                <a:latin typeface="Consolas" panose="020B0609020204030204" pitchFamily="49" charset="0"/>
              </a:rPr>
              <a:t>}</a:t>
            </a:r>
            <a:endParaRPr lang="en-US" altLang="ja-JP" b="0" dirty="0">
              <a:effectLst/>
              <a:latin typeface="Consolas" panose="020B0609020204030204" pitchFamily="49" charset="0"/>
            </a:endParaRPr>
          </a:p>
        </p:txBody>
      </p:sp>
      <p:sp>
        <p:nvSpPr>
          <p:cNvPr id="9" name="テキスト ボックス 8"/>
          <p:cNvSpPr txBox="1"/>
          <p:nvPr/>
        </p:nvSpPr>
        <p:spPr>
          <a:xfrm>
            <a:off x="8114701" y="3239816"/>
            <a:ext cx="2574005"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dirty="0" err="1" smtClean="0">
                <a:latin typeface="メイリオ" panose="020B0604030504040204" pitchFamily="50" charset="-128"/>
                <a:ea typeface="メイリオ" panose="020B0604030504040204" pitchFamily="50" charset="-128"/>
              </a:rPr>
              <a:t>CalcPrice</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2350716" y="3239816"/>
            <a:ext cx="2794443" cy="369332"/>
          </a:xfrm>
          <a:prstGeom prst="rect">
            <a:avLst/>
          </a:prstGeom>
          <a:noFill/>
        </p:spPr>
        <p:txBody>
          <a:bodyPr wrap="square" rtlCol="0">
            <a:spAutoFit/>
          </a:bodyPr>
          <a:lstStyle/>
          <a:p>
            <a:r>
              <a:rPr kumimoji="1" lang="en-US" altLang="ja-JP" dirty="0" smtClean="0">
                <a:latin typeface="メイリオ" panose="020B0604030504040204" pitchFamily="50" charset="-128"/>
                <a:ea typeface="メイリオ" panose="020B0604030504040204" pitchFamily="50" charset="-128"/>
              </a:rPr>
              <a:t>&lt;</a:t>
            </a:r>
            <a:r>
              <a:rPr kumimoji="1" lang="en-US" altLang="ja-JP" dirty="0" err="1" smtClean="0">
                <a:latin typeface="メイリオ" panose="020B0604030504040204" pitchFamily="50" charset="-128"/>
                <a:ea typeface="メイリオ" panose="020B0604030504040204" pitchFamily="50" charset="-128"/>
              </a:rPr>
              <a:t>CalcPriceTest</a:t>
            </a:r>
            <a:r>
              <a:rPr lang="ja-JP" altLang="en-US" dirty="0" smtClean="0">
                <a:latin typeface="メイリオ" panose="020B0604030504040204" pitchFamily="50" charset="-128"/>
                <a:ea typeface="メイリオ" panose="020B0604030504040204" pitchFamily="50" charset="-128"/>
              </a:rPr>
              <a:t>クラス</a:t>
            </a:r>
            <a:r>
              <a:rPr lang="en-US" altLang="ja-JP" dirty="0">
                <a:latin typeface="メイリオ" panose="020B0604030504040204" pitchFamily="50" charset="-128"/>
                <a:ea typeface="メイリオ" panose="020B0604030504040204" pitchFamily="50" charset="-128"/>
              </a:rPr>
              <a:t>&gt;</a:t>
            </a:r>
            <a:endParaRPr kumimoji="1" lang="ja-JP" altLang="en-US" dirty="0">
              <a:latin typeface="メイリオ" panose="020B0604030504040204" pitchFamily="50" charset="-128"/>
              <a:ea typeface="メイリオ" panose="020B0604030504040204" pitchFamily="50" charset="-128"/>
            </a:endParaRPr>
          </a:p>
        </p:txBody>
      </p:sp>
      <p:sp>
        <p:nvSpPr>
          <p:cNvPr id="11" name="下矢印 10"/>
          <p:cNvSpPr/>
          <p:nvPr/>
        </p:nvSpPr>
        <p:spPr>
          <a:xfrm rot="16200000">
            <a:off x="6024671" y="4366785"/>
            <a:ext cx="1024176" cy="793050"/>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3386530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評価実験</a:t>
            </a:r>
            <a:endParaRPr kumimoji="1" lang="ja-JP" altLang="en-US" dirty="0"/>
          </a:p>
        </p:txBody>
      </p:sp>
      <p:sp>
        <p:nvSpPr>
          <p:cNvPr id="4" name="コンテンツ プレースホルダー 2"/>
          <p:cNvSpPr>
            <a:spLocks noGrp="1"/>
          </p:cNvSpPr>
          <p:nvPr>
            <p:ph idx="1"/>
          </p:nvPr>
        </p:nvSpPr>
        <p:spPr>
          <a:xfrm>
            <a:off x="838200" y="1562237"/>
            <a:ext cx="10661374" cy="4898197"/>
          </a:xfrm>
        </p:spPr>
        <p:txBody>
          <a:bodyPr>
            <a:normAutofit/>
          </a:bodyPr>
          <a:lstStyle/>
          <a:p>
            <a:r>
              <a:rPr lang="ja-JP" altLang="en-US" dirty="0" smtClean="0"/>
              <a:t>実験概要</a:t>
            </a:r>
            <a:endParaRPr lang="en-US" altLang="ja-JP" dirty="0" smtClean="0"/>
          </a:p>
          <a:p>
            <a:pPr lvl="1"/>
            <a:r>
              <a:rPr kumimoji="1" lang="ja-JP" altLang="en-US" dirty="0" smtClean="0"/>
              <a:t>情報科学を専攻する修士課程の学生</a:t>
            </a:r>
            <a:r>
              <a:rPr kumimoji="1" lang="en-US" altLang="ja-JP" dirty="0" smtClean="0"/>
              <a:t>10</a:t>
            </a:r>
            <a:r>
              <a:rPr kumimoji="1" lang="ja-JP" altLang="en-US" dirty="0" smtClean="0"/>
              <a:t>人</a:t>
            </a:r>
            <a:r>
              <a:rPr lang="ja-JP" altLang="en-US" dirty="0" smtClean="0"/>
              <a:t>に</a:t>
            </a:r>
            <a:r>
              <a:rPr kumimoji="1" lang="en-US" altLang="ja-JP" dirty="0" smtClean="0"/>
              <a:t>3</a:t>
            </a:r>
            <a:r>
              <a:rPr kumimoji="1" lang="ja-JP" altLang="en-US" dirty="0" err="1" smtClean="0"/>
              <a:t>つの</a:t>
            </a:r>
            <a:r>
              <a:rPr kumimoji="1" lang="ja-JP" altLang="en-US" dirty="0" smtClean="0"/>
              <a:t>タスクのテスト</a:t>
            </a:r>
            <a:r>
              <a:rPr kumimoji="1" lang="en-US" altLang="ja-JP" dirty="0" smtClean="0"/>
              <a:t/>
            </a:r>
            <a:br>
              <a:rPr kumimoji="1" lang="en-US" altLang="ja-JP" dirty="0" smtClean="0"/>
            </a:br>
            <a:r>
              <a:rPr kumimoji="1" lang="ja-JP" altLang="en-US" dirty="0" smtClean="0"/>
              <a:t>コードを作成してもらう</a:t>
            </a:r>
            <a:endParaRPr kumimoji="1" lang="en-US" altLang="ja-JP" dirty="0" smtClean="0"/>
          </a:p>
          <a:p>
            <a:pPr lvl="1"/>
            <a:endParaRPr kumimoji="1" lang="en-US" altLang="ja-JP" dirty="0" smtClean="0"/>
          </a:p>
          <a:p>
            <a:pPr lvl="1"/>
            <a:endParaRPr lang="en-US" altLang="ja-JP" dirty="0"/>
          </a:p>
          <a:p>
            <a:pPr lvl="1"/>
            <a:endParaRPr kumimoji="1" lang="en-US" altLang="ja-JP" dirty="0" smtClean="0"/>
          </a:p>
          <a:p>
            <a:pPr lvl="1"/>
            <a:endParaRPr lang="en-US" altLang="ja-JP" dirty="0"/>
          </a:p>
          <a:p>
            <a:pPr lvl="1"/>
            <a:endParaRPr kumimoji="1" lang="en-US" altLang="ja-JP" sz="3600" dirty="0" smtClean="0"/>
          </a:p>
          <a:p>
            <a:pPr lvl="1"/>
            <a:endParaRPr lang="en-US" altLang="ja-JP" dirty="0" smtClean="0"/>
          </a:p>
          <a:p>
            <a:pPr lvl="1"/>
            <a:r>
              <a:rPr lang="en-US" altLang="ja-JP" dirty="0" err="1" smtClean="0"/>
              <a:t>SuiteRec</a:t>
            </a:r>
            <a:r>
              <a:rPr lang="ja-JP" altLang="en-US" dirty="0" smtClean="0"/>
              <a:t>を</a:t>
            </a:r>
            <a:r>
              <a:rPr lang="ja-JP" altLang="en-US" dirty="0"/>
              <a:t>使用した場合とそうでない場合で被験者が作成</a:t>
            </a:r>
            <a:r>
              <a:rPr lang="ja-JP" altLang="en-US" dirty="0" smtClean="0"/>
              <a:t>した</a:t>
            </a:r>
            <a:r>
              <a:rPr lang="en-US" altLang="ja-JP" dirty="0" smtClean="0"/>
              <a:t/>
            </a:r>
            <a:br>
              <a:rPr lang="en-US" altLang="ja-JP" dirty="0" smtClean="0"/>
            </a:br>
            <a:r>
              <a:rPr lang="ja-JP" altLang="en-US" dirty="0" smtClean="0"/>
              <a:t>テストコード</a:t>
            </a:r>
            <a:r>
              <a:rPr lang="ja-JP" altLang="en-US" dirty="0"/>
              <a:t>比較する</a:t>
            </a:r>
            <a:endParaRPr lang="en-US" altLang="ja-JP" dirty="0"/>
          </a:p>
          <a:p>
            <a:pPr lvl="1"/>
            <a:r>
              <a:rPr lang="ja-JP" altLang="en-US" dirty="0"/>
              <a:t>実験後にテスト作成タスクに関するアンケートに回答して</a:t>
            </a:r>
            <a:r>
              <a:rPr lang="ja-JP" altLang="en-US" dirty="0" smtClean="0"/>
              <a:t>もらった</a:t>
            </a:r>
            <a:endParaRPr lang="en-US" altLang="ja-JP" dirty="0"/>
          </a:p>
        </p:txBody>
      </p:sp>
      <p:graphicFrame>
        <p:nvGraphicFramePr>
          <p:cNvPr id="5" name="表 4"/>
          <p:cNvGraphicFramePr>
            <a:graphicFrameLocks noGrp="1"/>
          </p:cNvGraphicFramePr>
          <p:nvPr>
            <p:extLst>
              <p:ext uri="{D42A27DB-BD31-4B8C-83A1-F6EECF244321}">
                <p14:modId xmlns:p14="http://schemas.microsoft.com/office/powerpoint/2010/main" val="647988388"/>
              </p:ext>
            </p:extLst>
          </p:nvPr>
        </p:nvGraphicFramePr>
        <p:xfrm>
          <a:off x="1247027" y="2951420"/>
          <a:ext cx="9490824" cy="1930400"/>
        </p:xfrm>
        <a:graphic>
          <a:graphicData uri="http://schemas.openxmlformats.org/drawingml/2006/table">
            <a:tbl>
              <a:tblPr firstRow="1" bandRow="1">
                <a:tableStyleId>{5940675A-B579-460E-94D1-54222C63F5DA}</a:tableStyleId>
              </a:tblPr>
              <a:tblGrid>
                <a:gridCol w="1094808">
                  <a:extLst>
                    <a:ext uri="{9D8B030D-6E8A-4147-A177-3AD203B41FA5}">
                      <a16:colId xmlns:a16="http://schemas.microsoft.com/office/drawing/2014/main" val="1118089536"/>
                    </a:ext>
                  </a:extLst>
                </a:gridCol>
                <a:gridCol w="2324667">
                  <a:extLst>
                    <a:ext uri="{9D8B030D-6E8A-4147-A177-3AD203B41FA5}">
                      <a16:colId xmlns:a16="http://schemas.microsoft.com/office/drawing/2014/main" val="1598489831"/>
                    </a:ext>
                  </a:extLst>
                </a:gridCol>
                <a:gridCol w="2943410">
                  <a:extLst>
                    <a:ext uri="{9D8B030D-6E8A-4147-A177-3AD203B41FA5}">
                      <a16:colId xmlns:a16="http://schemas.microsoft.com/office/drawing/2014/main" val="3410595506"/>
                    </a:ext>
                  </a:extLst>
                </a:gridCol>
                <a:gridCol w="3127939">
                  <a:extLst>
                    <a:ext uri="{9D8B030D-6E8A-4147-A177-3AD203B41FA5}">
                      <a16:colId xmlns:a16="http://schemas.microsoft.com/office/drawing/2014/main" val="4107121976"/>
                    </a:ext>
                  </a:extLst>
                </a:gridCol>
              </a:tblGrid>
              <a:tr h="370840">
                <a:tc>
                  <a:txBody>
                    <a:bodyPr/>
                    <a:lstStyle/>
                    <a:p>
                      <a:endParaRPr kumimoji="1" lang="ja-JP" altLang="en-US"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Task1</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Task2</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tc>
                  <a:txBody>
                    <a:bodyPr/>
                    <a:lstStyle/>
                    <a:p>
                      <a:pPr algn="ctr"/>
                      <a:r>
                        <a:rPr kumimoji="1" lang="en-US" altLang="ja-JP" b="1" dirty="0" smtClean="0">
                          <a:latin typeface="メイリオ" panose="020B0604030504040204" pitchFamily="50" charset="-128"/>
                          <a:ea typeface="メイリオ" panose="020B0604030504040204" pitchFamily="50" charset="-128"/>
                        </a:rPr>
                        <a:t>Task3</a:t>
                      </a:r>
                      <a:endParaRPr kumimoji="1" lang="ja-JP" altLang="en-US" b="1" dirty="0">
                        <a:latin typeface="メイリオ" panose="020B0604030504040204" pitchFamily="50" charset="-128"/>
                        <a:ea typeface="メイリオ" panose="020B0604030504040204" pitchFamily="50" charset="-128"/>
                      </a:endParaRPr>
                    </a:p>
                  </a:txBody>
                  <a:tcPr>
                    <a:solidFill>
                      <a:schemeClr val="bg2"/>
                    </a:solidFill>
                  </a:tcPr>
                </a:tc>
                <a:extLst>
                  <a:ext uri="{0D108BD9-81ED-4DB2-BD59-A6C34878D82A}">
                    <a16:rowId xmlns:a16="http://schemas.microsoft.com/office/drawing/2014/main" val="1535672625"/>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概要</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入力値に応じて、</a:t>
                      </a:r>
                      <a:r>
                        <a:rPr kumimoji="1" lang="en-US" altLang="ja-JP" dirty="0" smtClean="0">
                          <a:latin typeface="メイリオ" panose="020B0604030504040204" pitchFamily="50" charset="-128"/>
                          <a:ea typeface="メイリオ" panose="020B0604030504040204" pitchFamily="50" charset="-128"/>
                        </a:rPr>
                        <a:t>”fizz”</a:t>
                      </a:r>
                      <a:r>
                        <a:rPr kumimoji="1" lang="ja-JP" altLang="en-US" dirty="0" err="1" smtClean="0">
                          <a:latin typeface="メイリオ" panose="020B0604030504040204" pitchFamily="50" charset="-128"/>
                          <a:ea typeface="メイリオ" panose="020B0604030504040204" pitchFamily="50" charset="-128"/>
                        </a:rPr>
                        <a:t>、</a:t>
                      </a:r>
                      <a:r>
                        <a:rPr kumimoji="1" lang="en-US" altLang="ja-JP" dirty="0" smtClean="0">
                          <a:latin typeface="メイリオ" panose="020B0604030504040204" pitchFamily="50" charset="-128"/>
                          <a:ea typeface="メイリオ" panose="020B0604030504040204" pitchFamily="50" charset="-128"/>
                        </a:rPr>
                        <a:t>”buzz”</a:t>
                      </a:r>
                      <a:r>
                        <a:rPr kumimoji="1" lang="ja-JP" altLang="en-US" dirty="0" err="1" smtClean="0">
                          <a:latin typeface="メイリオ" panose="020B0604030504040204" pitchFamily="50" charset="-128"/>
                          <a:ea typeface="メイリオ" panose="020B0604030504040204" pitchFamily="50" charset="-128"/>
                        </a:rPr>
                        <a:t>、</a:t>
                      </a:r>
                      <a:r>
                        <a:rPr kumimoji="1" lang="en-US" altLang="ja-JP" dirty="0" smtClean="0">
                          <a:latin typeface="メイリオ" panose="020B0604030504040204" pitchFamily="50" charset="-128"/>
                          <a:ea typeface="メイリオ" panose="020B0604030504040204" pitchFamily="50" charset="-128"/>
                        </a:rPr>
                        <a:t>”</a:t>
                      </a:r>
                      <a:r>
                        <a:rPr kumimoji="1" lang="en-US" altLang="ja-JP" dirty="0" err="1" smtClean="0">
                          <a:latin typeface="メイリオ" panose="020B0604030504040204" pitchFamily="50" charset="-128"/>
                          <a:ea typeface="メイリオ" panose="020B0604030504040204" pitchFamily="50" charset="-128"/>
                        </a:rPr>
                        <a:t>fizzbuzz</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を返すプログラム</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ja-JP" altLang="en-US" dirty="0" smtClean="0">
                          <a:latin typeface="メイリオ" panose="020B0604030504040204" pitchFamily="50" charset="-128"/>
                          <a:ea typeface="メイリオ" panose="020B0604030504040204" pitchFamily="50" charset="-128"/>
                        </a:rPr>
                        <a:t>第</a:t>
                      </a:r>
                      <a:r>
                        <a:rPr kumimoji="1" lang="en-US" altLang="ja-JP" dirty="0" smtClean="0">
                          <a:latin typeface="メイリオ" panose="020B0604030504040204" pitchFamily="50" charset="-128"/>
                          <a:ea typeface="メイリオ" panose="020B0604030504040204" pitchFamily="50" charset="-128"/>
                        </a:rPr>
                        <a:t>1</a:t>
                      </a:r>
                      <a:r>
                        <a:rPr kumimoji="1" lang="ja-JP" altLang="en-US" dirty="0" smtClean="0">
                          <a:latin typeface="メイリオ" panose="020B0604030504040204" pitchFamily="50" charset="-128"/>
                          <a:ea typeface="メイリオ" panose="020B0604030504040204" pitchFamily="50" charset="-128"/>
                        </a:rPr>
                        <a:t>引数に応じて、残り</a:t>
                      </a:r>
                      <a:r>
                        <a:rPr kumimoji="1" lang="en-US" altLang="ja-JP" dirty="0" smtClean="0">
                          <a:latin typeface="メイリオ" panose="020B0604030504040204" pitchFamily="50" charset="-128"/>
                          <a:ea typeface="メイリオ" panose="020B0604030504040204" pitchFamily="50" charset="-128"/>
                        </a:rPr>
                        <a:t>3</a:t>
                      </a:r>
                      <a:r>
                        <a:rPr kumimoji="1" lang="ja-JP" altLang="en-US" dirty="0" smtClean="0">
                          <a:latin typeface="メイリオ" panose="020B0604030504040204" pitchFamily="50" charset="-128"/>
                          <a:ea typeface="メイリオ" panose="020B0604030504040204" pitchFamily="50" charset="-128"/>
                        </a:rPr>
                        <a:t>引数の計算方法</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最大値、中央値、最小値</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を変更し、計算結果を返す</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r>
                        <a:rPr kumimoji="1" lang="en-US" altLang="ja-JP" dirty="0" smtClean="0">
                          <a:latin typeface="メイリオ" panose="020B0604030504040204" pitchFamily="50" charset="-128"/>
                          <a:ea typeface="メイリオ" panose="020B0604030504040204" pitchFamily="50" charset="-128"/>
                        </a:rPr>
                        <a:t>2</a:t>
                      </a:r>
                      <a:r>
                        <a:rPr kumimoji="1" lang="ja-JP" altLang="en-US" dirty="0" err="1" smtClean="0">
                          <a:latin typeface="メイリオ" panose="020B0604030504040204" pitchFamily="50" charset="-128"/>
                          <a:ea typeface="メイリオ" panose="020B0604030504040204" pitchFamily="50" charset="-128"/>
                        </a:rPr>
                        <a:t>つの</a:t>
                      </a:r>
                      <a:r>
                        <a:rPr kumimoji="1" lang="ja-JP" altLang="en-US" dirty="0" smtClean="0">
                          <a:latin typeface="メイリオ" panose="020B0604030504040204" pitchFamily="50" charset="-128"/>
                          <a:ea typeface="メイリオ" panose="020B0604030504040204" pitchFamily="50" charset="-128"/>
                        </a:rPr>
                        <a:t>スコア</a:t>
                      </a:r>
                      <a:r>
                        <a:rPr kumimoji="1" lang="en-US" altLang="ja-JP" dirty="0" smtClean="0">
                          <a:latin typeface="メイリオ" panose="020B0604030504040204" pitchFamily="50" charset="-128"/>
                          <a:ea typeface="メイリオ" panose="020B0604030504040204" pitchFamily="50" charset="-128"/>
                        </a:rPr>
                        <a:t>(0~100</a:t>
                      </a:r>
                      <a:r>
                        <a:rPr kumimoji="1" lang="ja-JP" altLang="en-US" dirty="0" smtClean="0">
                          <a:latin typeface="メイリオ" panose="020B0604030504040204" pitchFamily="50" charset="-128"/>
                          <a:ea typeface="メイリオ" panose="020B0604030504040204" pitchFamily="50" charset="-128"/>
                        </a:rPr>
                        <a:t>点</a:t>
                      </a:r>
                      <a:r>
                        <a:rPr kumimoji="1" lang="en-US" altLang="ja-JP" dirty="0" smtClean="0">
                          <a:latin typeface="メイリオ" panose="020B0604030504040204" pitchFamily="50" charset="-128"/>
                          <a:ea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rPr>
                        <a:t>を入力し、条件に従って試験の結果を判定するプログラム</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86234077"/>
                  </a:ext>
                </a:extLst>
              </a:tr>
              <a:tr h="370840">
                <a:tc>
                  <a:txBody>
                    <a:bodyPr/>
                    <a:lstStyle/>
                    <a:p>
                      <a:r>
                        <a:rPr kumimoji="1" lang="ja-JP" altLang="en-US" dirty="0" smtClean="0">
                          <a:latin typeface="メイリオ" panose="020B0604030504040204" pitchFamily="50" charset="-128"/>
                          <a:ea typeface="メイリオ" panose="020B0604030504040204" pitchFamily="50" charset="-128"/>
                        </a:rPr>
                        <a:t>分岐数</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8</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16</a:t>
                      </a:r>
                      <a:endParaRPr kumimoji="1" lang="ja-JP" altLang="en-US" dirty="0">
                        <a:latin typeface="メイリオ" panose="020B0604030504040204" pitchFamily="50" charset="-128"/>
                        <a:ea typeface="メイリオ" panose="020B0604030504040204" pitchFamily="50" charset="-128"/>
                      </a:endParaRPr>
                    </a:p>
                  </a:txBody>
                  <a:tcPr/>
                </a:tc>
                <a:tc>
                  <a:txBody>
                    <a:bodyPr/>
                    <a:lstStyle/>
                    <a:p>
                      <a:pPr algn="r"/>
                      <a:r>
                        <a:rPr kumimoji="1" lang="en-US" altLang="ja-JP" dirty="0" smtClean="0">
                          <a:latin typeface="メイリオ" panose="020B0604030504040204" pitchFamily="50" charset="-128"/>
                          <a:ea typeface="メイリオ" panose="020B0604030504040204" pitchFamily="50" charset="-128"/>
                        </a:rPr>
                        <a:t>24</a:t>
                      </a:r>
                      <a:endParaRPr kumimoji="1" lang="ja-JP" altLang="en-US"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103137070"/>
                  </a:ext>
                </a:extLst>
              </a:tr>
            </a:tbl>
          </a:graphicData>
        </a:graphic>
      </p:graphicFrame>
    </p:spTree>
    <p:extLst>
      <p:ext uri="{BB962C8B-B14F-4D97-AF65-F5344CB8AC3E}">
        <p14:creationId xmlns:p14="http://schemas.microsoft.com/office/powerpoint/2010/main" val="32893323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議論</a:t>
            </a:r>
            <a:endParaRPr kumimoji="1" lang="ja-JP" altLang="en-US" dirty="0"/>
          </a:p>
        </p:txBody>
      </p:sp>
      <p:sp>
        <p:nvSpPr>
          <p:cNvPr id="4" name="コンテンツ プレースホルダー 2"/>
          <p:cNvSpPr>
            <a:spLocks noGrp="1"/>
          </p:cNvSpPr>
          <p:nvPr>
            <p:ph idx="1"/>
          </p:nvPr>
        </p:nvSpPr>
        <p:spPr>
          <a:xfrm>
            <a:off x="838200" y="1425575"/>
            <a:ext cx="9086850" cy="2066925"/>
          </a:xfrm>
        </p:spPr>
        <p:txBody>
          <a:bodyPr/>
          <a:lstStyle/>
          <a:p>
            <a:r>
              <a:rPr lang="en-US" altLang="ja-JP" sz="2400" dirty="0" smtClean="0"/>
              <a:t>RQ1</a:t>
            </a:r>
            <a:r>
              <a:rPr lang="ja-JP" altLang="en-US" sz="2400" dirty="0" smtClean="0"/>
              <a:t>から、単純</a:t>
            </a:r>
            <a:r>
              <a:rPr lang="ja-JP" altLang="en-US" sz="2400" dirty="0"/>
              <a:t>な構造</a:t>
            </a:r>
            <a:r>
              <a:rPr lang="ja-JP" altLang="en-US" sz="2400" dirty="0" smtClean="0"/>
              <a:t>のプログラムのテストコードを</a:t>
            </a:r>
            <a:r>
              <a:rPr lang="ja-JP" altLang="en-US" sz="2400" dirty="0"/>
              <a:t>作成する</a:t>
            </a:r>
            <a:r>
              <a:rPr lang="ja-JP" altLang="en-US" sz="2400" dirty="0" smtClean="0"/>
              <a:t>場合、</a:t>
            </a:r>
            <a:r>
              <a:rPr lang="en-US" altLang="ja-JP" sz="2400" dirty="0" err="1" smtClean="0"/>
              <a:t>SuiteRec</a:t>
            </a:r>
            <a:r>
              <a:rPr lang="ja-JP" altLang="en-US" sz="2400" dirty="0"/>
              <a:t>の利用の有無で</a:t>
            </a:r>
            <a:r>
              <a:rPr lang="ja-JP" altLang="en-US" sz="2400" dirty="0" smtClean="0"/>
              <a:t>カバレッジに差</a:t>
            </a:r>
            <a:r>
              <a:rPr lang="ja-JP" altLang="en-US" sz="2400" dirty="0"/>
              <a:t>が</a:t>
            </a:r>
            <a:r>
              <a:rPr lang="ja-JP" altLang="en-US" sz="2400" dirty="0" smtClean="0"/>
              <a:t>ない</a:t>
            </a:r>
            <a:endParaRPr lang="en-US" altLang="ja-JP" sz="2400" dirty="0" smtClean="0"/>
          </a:p>
          <a:p>
            <a:endParaRPr kumimoji="1" lang="en-US" altLang="ja-JP" sz="2400" dirty="0"/>
          </a:p>
          <a:p>
            <a:r>
              <a:rPr lang="en-US" altLang="ja-JP" sz="2400" dirty="0"/>
              <a:t>RQ2</a:t>
            </a:r>
            <a:r>
              <a:rPr lang="ja-JP" altLang="en-US" sz="2400" dirty="0"/>
              <a:t>から、</a:t>
            </a:r>
            <a:r>
              <a:rPr lang="en-US" altLang="ja-JP" sz="2400" dirty="0" err="1"/>
              <a:t>SuiteRec</a:t>
            </a:r>
            <a:r>
              <a:rPr lang="ja-JP" altLang="en-US" sz="2400" dirty="0"/>
              <a:t>を利用せずにテストコード作成した方が、開発時間を節約</a:t>
            </a:r>
            <a:r>
              <a:rPr lang="ja-JP" altLang="en-US" sz="2400" dirty="0" smtClean="0"/>
              <a:t>できる</a:t>
            </a:r>
            <a:endParaRPr lang="en-US" altLang="ja-JP" sz="2400" dirty="0" smtClean="0"/>
          </a:p>
          <a:p>
            <a:endParaRPr kumimoji="1" lang="ja-JP" altLang="en-US" dirty="0"/>
          </a:p>
        </p:txBody>
      </p:sp>
      <p:sp>
        <p:nvSpPr>
          <p:cNvPr id="6" name="二等辺三角形 5"/>
          <p:cNvSpPr/>
          <p:nvPr/>
        </p:nvSpPr>
        <p:spPr>
          <a:xfrm rot="10800000">
            <a:off x="3628499" y="2222325"/>
            <a:ext cx="3506251" cy="290085"/>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9166543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lang="en-US" altLang="ja-JP" b="1" dirty="0"/>
              <a:t>RQ4.</a:t>
            </a:r>
            <a:r>
              <a:rPr lang="en-US" altLang="ja-JP" dirty="0"/>
              <a:t> </a:t>
            </a:r>
            <a:r>
              <a:rPr lang="en-US" altLang="ja-JP" dirty="0" err="1"/>
              <a:t>SuiteRec</a:t>
            </a:r>
            <a:r>
              <a:rPr lang="ja-JP" altLang="en-US" dirty="0"/>
              <a:t>の利用は、開発者の</a:t>
            </a:r>
            <a:r>
              <a:rPr lang="ja-JP" altLang="en-US" dirty="0" smtClean="0"/>
              <a:t>テストコード</a:t>
            </a:r>
            <a:r>
              <a:rPr lang="en-US" altLang="ja-JP" dirty="0" smtClean="0"/>
              <a:t/>
            </a:r>
            <a:br>
              <a:rPr lang="en-US" altLang="ja-JP" dirty="0" smtClean="0"/>
            </a:br>
            <a:r>
              <a:rPr lang="ja-JP" altLang="en-US" dirty="0" smtClean="0"/>
              <a:t>　　　作成</a:t>
            </a:r>
            <a:r>
              <a:rPr lang="ja-JP" altLang="en-US" dirty="0"/>
              <a:t>タスクの認識にどう影響するか？</a:t>
            </a:r>
            <a:endParaRPr kumimoji="1" lang="ja-JP" altLang="en-US" dirty="0"/>
          </a:p>
        </p:txBody>
      </p:sp>
      <p:sp>
        <p:nvSpPr>
          <p:cNvPr id="7" name="コンテンツ プレースホルダー 2"/>
          <p:cNvSpPr>
            <a:spLocks noGrp="1"/>
          </p:cNvSpPr>
          <p:nvPr>
            <p:ph idx="1"/>
          </p:nvPr>
        </p:nvSpPr>
        <p:spPr>
          <a:xfrm>
            <a:off x="838199" y="1792882"/>
            <a:ext cx="10515600" cy="517525"/>
          </a:xfrm>
        </p:spPr>
        <p:txBody>
          <a:bodyPr/>
          <a:lstStyle/>
          <a:p>
            <a:pPr>
              <a:buClr>
                <a:schemeClr val="tx2"/>
              </a:buClr>
            </a:pPr>
            <a:r>
              <a:rPr lang="ja-JP" altLang="en-US" dirty="0"/>
              <a:t>被験者</a:t>
            </a:r>
            <a:r>
              <a:rPr lang="ja-JP" altLang="en-US" dirty="0" smtClean="0"/>
              <a:t>に実験タスク終了後にアンケートを実施した</a:t>
            </a:r>
            <a:endParaRPr lang="en-US" altLang="ja-JP" dirty="0" smtClean="0"/>
          </a:p>
        </p:txBody>
      </p:sp>
      <p:graphicFrame>
        <p:nvGraphicFramePr>
          <p:cNvPr id="8" name="表 7"/>
          <p:cNvGraphicFramePr>
            <a:graphicFrameLocks noGrp="1"/>
          </p:cNvGraphicFramePr>
          <p:nvPr>
            <p:extLst/>
          </p:nvPr>
        </p:nvGraphicFramePr>
        <p:xfrm>
          <a:off x="437662" y="2412601"/>
          <a:ext cx="10878037" cy="3622674"/>
        </p:xfrm>
        <a:graphic>
          <a:graphicData uri="http://schemas.openxmlformats.org/drawingml/2006/table">
            <a:tbl>
              <a:tblPr firstRow="1" bandRow="1">
                <a:tableStyleId>{B301B821-A1FF-4177-AEE7-76D212191A09}</a:tableStyleId>
              </a:tblPr>
              <a:tblGrid>
                <a:gridCol w="794832">
                  <a:extLst>
                    <a:ext uri="{9D8B030D-6E8A-4147-A177-3AD203B41FA5}">
                      <a16:colId xmlns:a16="http://schemas.microsoft.com/office/drawing/2014/main" val="1740428667"/>
                    </a:ext>
                  </a:extLst>
                </a:gridCol>
                <a:gridCol w="6217246">
                  <a:extLst>
                    <a:ext uri="{9D8B030D-6E8A-4147-A177-3AD203B41FA5}">
                      <a16:colId xmlns:a16="http://schemas.microsoft.com/office/drawing/2014/main" val="1687100423"/>
                    </a:ext>
                  </a:extLst>
                </a:gridCol>
                <a:gridCol w="754194">
                  <a:extLst>
                    <a:ext uri="{9D8B030D-6E8A-4147-A177-3AD203B41FA5}">
                      <a16:colId xmlns:a16="http://schemas.microsoft.com/office/drawing/2014/main" val="1844552685"/>
                    </a:ext>
                  </a:extLst>
                </a:gridCol>
                <a:gridCol w="803279">
                  <a:extLst>
                    <a:ext uri="{9D8B030D-6E8A-4147-A177-3AD203B41FA5}">
                      <a16:colId xmlns:a16="http://schemas.microsoft.com/office/drawing/2014/main" val="3240693190"/>
                    </a:ext>
                  </a:extLst>
                </a:gridCol>
                <a:gridCol w="788264">
                  <a:extLst>
                    <a:ext uri="{9D8B030D-6E8A-4147-A177-3AD203B41FA5}">
                      <a16:colId xmlns:a16="http://schemas.microsoft.com/office/drawing/2014/main" val="510230951"/>
                    </a:ext>
                  </a:extLst>
                </a:gridCol>
                <a:gridCol w="788264">
                  <a:extLst>
                    <a:ext uri="{9D8B030D-6E8A-4147-A177-3AD203B41FA5}">
                      <a16:colId xmlns:a16="http://schemas.microsoft.com/office/drawing/2014/main" val="477527568"/>
                    </a:ext>
                  </a:extLst>
                </a:gridCol>
                <a:gridCol w="731958">
                  <a:extLst>
                    <a:ext uri="{9D8B030D-6E8A-4147-A177-3AD203B41FA5}">
                      <a16:colId xmlns:a16="http://schemas.microsoft.com/office/drawing/2014/main" val="125765567"/>
                    </a:ext>
                  </a:extLst>
                </a:gridCol>
              </a:tblGrid>
              <a:tr h="662946">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tc>
                <a:tc>
                  <a:txBody>
                    <a:bodyPr/>
                    <a:lstStyle/>
                    <a:p>
                      <a:pPr algn="ctr"/>
                      <a:r>
                        <a:rPr kumimoji="1" lang="ja-JP" altLang="en-US" sz="2400" b="0" dirty="0" smtClean="0">
                          <a:latin typeface="メイリオ" panose="020B0604030504040204" pitchFamily="50" charset="-128"/>
                          <a:ea typeface="メイリオ" panose="020B0604030504040204" pitchFamily="50" charset="-128"/>
                        </a:rPr>
                        <a:t>項目</a:t>
                      </a:r>
                      <a:endParaRPr kumimoji="1" lang="ja-JP" altLang="en-US" sz="2400" b="0" dirty="0">
                        <a:latin typeface="メイリオ" panose="020B0604030504040204" pitchFamily="50" charset="-128"/>
                        <a:ea typeface="メイリオ" panose="020B0604030504040204" pitchFamily="50" charset="-128"/>
                      </a:endParaRPr>
                    </a:p>
                  </a:txBody>
                  <a:tcPr/>
                </a:tc>
                <a:tc gridSpan="5">
                  <a:txBody>
                    <a:bodyPr/>
                    <a:lstStyle/>
                    <a:p>
                      <a:pPr algn="ctr"/>
                      <a:r>
                        <a:rPr kumimoji="1" lang="en-US" altLang="ja-JP" sz="2400" b="0" dirty="0" smtClean="0">
                          <a:latin typeface="メイリオ" panose="020B0604030504040204" pitchFamily="50" charset="-128"/>
                          <a:ea typeface="メイリオ" panose="020B0604030504040204" pitchFamily="50" charset="-128"/>
                        </a:rPr>
                        <a:t>5</a:t>
                      </a:r>
                      <a:r>
                        <a:rPr kumimoji="1" lang="ja-JP" altLang="en-US" sz="2400" b="0" dirty="0" smtClean="0">
                          <a:latin typeface="メイリオ" panose="020B0604030504040204" pitchFamily="50" charset="-128"/>
                          <a:ea typeface="メイリオ" panose="020B0604030504040204" pitchFamily="50" charset="-128"/>
                        </a:rPr>
                        <a:t>段階評価</a:t>
                      </a:r>
                      <a:endParaRPr kumimoji="1" lang="en-US" altLang="ja-JP" sz="2400" b="0" dirty="0" smtClean="0">
                        <a:latin typeface="メイリオ" panose="020B0604030504040204" pitchFamily="50" charset="-128"/>
                        <a:ea typeface="メイリオ" panose="020B0604030504040204" pitchFamily="50" charset="-128"/>
                      </a:endParaRPr>
                    </a:p>
                    <a:p>
                      <a:pPr algn="ctr"/>
                      <a:r>
                        <a:rPr kumimoji="1" lang="ja-JP" altLang="en-US" sz="1200" b="0" dirty="0" smtClean="0">
                          <a:latin typeface="メイリオ" panose="020B0604030504040204" pitchFamily="50" charset="-128"/>
                          <a:ea typeface="メイリオ" panose="020B0604030504040204" pitchFamily="50" charset="-128"/>
                        </a:rPr>
                        <a:t>強く反対・反対・どちらでもない・賛成・強く賛成</a:t>
                      </a:r>
                      <a:endParaRPr kumimoji="1" lang="ja-JP" altLang="en-US" sz="1200" b="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tc hMerge="1">
                  <a:txBody>
                    <a:bodyPr/>
                    <a:lstStyle/>
                    <a:p>
                      <a:pPr algn="ctr"/>
                      <a:endParaRPr kumimoji="1" lang="ja-JP" altLang="en-US" sz="14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909479247"/>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r>
                        <a:rPr kumimoji="1" lang="ja-JP" altLang="en-US" sz="1800" dirty="0" smtClean="0">
                          <a:latin typeface="メイリオ" panose="020B0604030504040204" pitchFamily="50" charset="-128"/>
                          <a:ea typeface="メイリオ" panose="020B0604030504040204" pitchFamily="50" charset="-128"/>
                        </a:rPr>
                        <a:t>テストコードの記述は簡単でした</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791468934"/>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テストコードの記述は簡単でした</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249199385"/>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作成したコードのカバレッジに自信がある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122138788"/>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作成したコードのカバレッジに自信がある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402275848"/>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Q5</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作成したコードの品質に自信がある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ツール不使用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828256835"/>
                  </a:ext>
                </a:extLst>
              </a:tr>
              <a:tr h="493288">
                <a:tc>
                  <a:txBody>
                    <a:bodyPr/>
                    <a:lstStyle/>
                    <a:p>
                      <a:pPr algn="ctr"/>
                      <a:r>
                        <a:rPr kumimoji="1" lang="en-US" altLang="ja-JP" sz="2000" dirty="0" smtClean="0">
                          <a:latin typeface="メイリオ" panose="020B0604030504040204" pitchFamily="50" charset="-128"/>
                          <a:ea typeface="メイリオ" panose="020B0604030504040204" pitchFamily="50" charset="-128"/>
                        </a:rPr>
                        <a:t>Q6</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smtClean="0">
                          <a:latin typeface="メイリオ" panose="020B0604030504040204" pitchFamily="50" charset="-128"/>
                          <a:ea typeface="メイリオ" panose="020B0604030504040204" pitchFamily="50" charset="-128"/>
                        </a:rPr>
                        <a:t>作成したコードの品質に自信がある</a:t>
                      </a:r>
                      <a:r>
                        <a:rPr kumimoji="1" lang="en-US" altLang="ja-JP" sz="1800" dirty="0" smtClean="0">
                          <a:latin typeface="メイリオ" panose="020B0604030504040204" pitchFamily="50" charset="-128"/>
                          <a:ea typeface="メイリオ" panose="020B0604030504040204" pitchFamily="50" charset="-128"/>
                        </a:rPr>
                        <a:t>(</a:t>
                      </a:r>
                      <a:r>
                        <a:rPr kumimoji="1" lang="ja-JP" altLang="en-US" sz="1800" dirty="0" smtClean="0">
                          <a:latin typeface="メイリオ" panose="020B0604030504040204" pitchFamily="50" charset="-128"/>
                          <a:ea typeface="メイリオ" panose="020B0604030504040204" pitchFamily="50" charset="-128"/>
                        </a:rPr>
                        <a:t>ツール使用</a:t>
                      </a:r>
                      <a:r>
                        <a:rPr kumimoji="1" lang="en-US" altLang="ja-JP" sz="1800" dirty="0" smtClean="0">
                          <a:latin typeface="メイリオ" panose="020B0604030504040204" pitchFamily="50" charset="-128"/>
                          <a:ea typeface="メイリオ" panose="020B0604030504040204" pitchFamily="50" charset="-128"/>
                        </a:rPr>
                        <a:t>)</a:t>
                      </a:r>
                      <a:endParaRPr kumimoji="1" lang="ja-JP" altLang="en-US" sz="1800" dirty="0" smtClean="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1</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2</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3</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4</a:t>
                      </a:r>
                      <a:endParaRPr kumimoji="1" lang="ja-JP" altLang="en-US" sz="200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2000" dirty="0" smtClean="0">
                          <a:latin typeface="メイリオ" panose="020B0604030504040204" pitchFamily="50" charset="-128"/>
                          <a:ea typeface="メイリオ" panose="020B0604030504040204" pitchFamily="50" charset="-128"/>
                        </a:rPr>
                        <a:t>5</a:t>
                      </a:r>
                      <a:endParaRPr kumimoji="1" lang="ja-JP" altLang="en-US" sz="20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268109190"/>
                  </a:ext>
                </a:extLst>
              </a:tr>
            </a:tbl>
          </a:graphicData>
        </a:graphic>
      </p:graphicFrame>
    </p:spTree>
    <p:extLst>
      <p:ext uri="{BB962C8B-B14F-4D97-AF65-F5344CB8AC3E}">
        <p14:creationId xmlns:p14="http://schemas.microsoft.com/office/powerpoint/2010/main" val="25547738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solidFill>
                  <a:schemeClr val="bg1"/>
                </a:solidFill>
              </a:rPr>
              <a:t>研究内容</a:t>
            </a:r>
            <a:endParaRPr kumimoji="1" lang="ja-JP" altLang="en-US" dirty="0">
              <a:solidFill>
                <a:schemeClr val="bg1"/>
              </a:solidFill>
            </a:endParaRPr>
          </a:p>
        </p:txBody>
      </p:sp>
      <p:sp>
        <p:nvSpPr>
          <p:cNvPr id="4" name="コンテンツ プレースホルダー 2"/>
          <p:cNvSpPr txBox="1">
            <a:spLocks/>
          </p:cNvSpPr>
          <p:nvPr/>
        </p:nvSpPr>
        <p:spPr>
          <a:xfrm>
            <a:off x="838201" y="1825625"/>
            <a:ext cx="979667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514350" indent="-514350">
              <a:buFont typeface="+mj-lt"/>
              <a:buAutoNum type="arabicPeriod"/>
            </a:pPr>
            <a:r>
              <a:rPr lang="ja-JP" altLang="en-US" b="1" dirty="0" smtClean="0"/>
              <a:t>テストスイート自動推薦手法</a:t>
            </a:r>
            <a:endParaRPr lang="en-US" altLang="ja-JP" b="1" dirty="0" smtClean="0"/>
          </a:p>
          <a:p>
            <a:pPr lvl="1"/>
            <a:r>
              <a:rPr lang="ja-JP" altLang="en-US" dirty="0" smtClean="0"/>
              <a:t>類似コード検出技術を用いて</a:t>
            </a:r>
            <a:r>
              <a:rPr lang="en-US" altLang="ja-JP" dirty="0" smtClean="0"/>
              <a:t>OSS</a:t>
            </a:r>
            <a:r>
              <a:rPr lang="ja-JP" altLang="en-US" dirty="0" smtClean="0"/>
              <a:t>プロジェクト内の</a:t>
            </a:r>
            <a:r>
              <a:rPr lang="en-US" altLang="ja-JP" dirty="0" smtClean="0"/>
              <a:t/>
            </a:r>
            <a:br>
              <a:rPr lang="en-US" altLang="ja-JP" dirty="0" smtClean="0"/>
            </a:br>
            <a:r>
              <a:rPr lang="ja-JP" altLang="en-US" dirty="0" smtClean="0"/>
              <a:t>テストコードを特定するアルゴリズム</a:t>
            </a:r>
            <a:endParaRPr lang="en-US" altLang="ja-JP" dirty="0" smtClean="0"/>
          </a:p>
          <a:p>
            <a:pPr lvl="1"/>
            <a:endParaRPr lang="en-US" altLang="ja-JP" sz="500" dirty="0" smtClean="0"/>
          </a:p>
          <a:p>
            <a:pPr marL="514350" indent="-514350">
              <a:buFont typeface="+mj-lt"/>
              <a:buAutoNum type="arabicPeriod"/>
            </a:pPr>
            <a:r>
              <a:rPr lang="en-US" altLang="ja-JP" b="1" dirty="0" err="1" smtClean="0"/>
              <a:t>SuiteRec</a:t>
            </a:r>
            <a:endParaRPr lang="en-US" altLang="ja-JP" b="1" dirty="0" smtClean="0"/>
          </a:p>
          <a:p>
            <a:pPr lvl="1"/>
            <a:r>
              <a:rPr lang="ja-JP" altLang="en-US" dirty="0" smtClean="0"/>
              <a:t>開発者が入力したコードに関連するテストスイートを表示する</a:t>
            </a:r>
            <a:endParaRPr lang="en-US" altLang="ja-JP" dirty="0" smtClean="0"/>
          </a:p>
          <a:p>
            <a:pPr lvl="1"/>
            <a:r>
              <a:rPr lang="en-US" altLang="ja-JP" dirty="0" smtClean="0"/>
              <a:t>web</a:t>
            </a:r>
            <a:r>
              <a:rPr lang="ja-JP" altLang="en-US" dirty="0" smtClean="0"/>
              <a:t>アプリケーションとして実装された </a:t>
            </a:r>
            <a:r>
              <a:rPr lang="en-US" altLang="ja-JP" dirty="0" smtClean="0"/>
              <a:t>Interface</a:t>
            </a:r>
          </a:p>
          <a:p>
            <a:pPr lvl="1"/>
            <a:endParaRPr lang="en-US" altLang="ja-JP" sz="500" dirty="0" smtClean="0"/>
          </a:p>
          <a:p>
            <a:pPr marL="514350" indent="-514350">
              <a:buFont typeface="+mj-lt"/>
              <a:buAutoNum type="arabicPeriod"/>
            </a:pPr>
            <a:r>
              <a:rPr lang="ja-JP" altLang="en-US" b="1" dirty="0" smtClean="0"/>
              <a:t>評価実験</a:t>
            </a:r>
            <a:endParaRPr lang="en-US" altLang="ja-JP" b="1" dirty="0" smtClean="0"/>
          </a:p>
          <a:p>
            <a:pPr lvl="1"/>
            <a:r>
              <a:rPr lang="en-US" altLang="ja-JP" dirty="0" err="1" smtClean="0"/>
              <a:t>SuiteRec</a:t>
            </a:r>
            <a:r>
              <a:rPr lang="ja-JP" altLang="en-US" dirty="0" smtClean="0"/>
              <a:t>が開発者のテストコード作成をどの程度支援できるか</a:t>
            </a:r>
            <a:r>
              <a:rPr lang="en-US" altLang="ja-JP" dirty="0" smtClean="0"/>
              <a:t/>
            </a:r>
            <a:br>
              <a:rPr lang="en-US" altLang="ja-JP" dirty="0" smtClean="0"/>
            </a:br>
            <a:r>
              <a:rPr lang="ja-JP" altLang="en-US" dirty="0" smtClean="0"/>
              <a:t>定量的・定性的に評価</a:t>
            </a:r>
            <a:endParaRPr lang="ja-JP" altLang="en-US" dirty="0"/>
          </a:p>
        </p:txBody>
      </p:sp>
    </p:spTree>
    <p:extLst>
      <p:ext uri="{BB962C8B-B14F-4D97-AF65-F5344CB8AC3E}">
        <p14:creationId xmlns:p14="http://schemas.microsoft.com/office/powerpoint/2010/main" val="1602858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chemeClr val="bg1"/>
                </a:solidFill>
              </a:rPr>
              <a:t>本発表の概要</a:t>
            </a:r>
            <a:endParaRPr kumimoji="1" lang="ja-JP" altLang="en-US" dirty="0">
              <a:solidFill>
                <a:schemeClr val="bg1"/>
              </a:solidFill>
            </a:endParaRPr>
          </a:p>
        </p:txBody>
      </p:sp>
      <p:sp>
        <p:nvSpPr>
          <p:cNvPr id="4" name="コンテンツ プレースホルダー 2"/>
          <p:cNvSpPr txBox="1">
            <a:spLocks/>
          </p:cNvSpPr>
          <p:nvPr/>
        </p:nvSpPr>
        <p:spPr>
          <a:xfrm>
            <a:off x="838201" y="1825625"/>
            <a:ext cx="979667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b="1" dirty="0" smtClean="0"/>
              <a:t>問題</a:t>
            </a:r>
            <a:r>
              <a:rPr lang="en-US" altLang="ja-JP" b="1" dirty="0" smtClean="0"/>
              <a:t>: </a:t>
            </a:r>
            <a:r>
              <a:rPr lang="ja-JP" altLang="en-US" b="1" dirty="0" smtClean="0"/>
              <a:t>開発者のテストコード作成を支援</a:t>
            </a:r>
            <a:endParaRPr lang="en-US" altLang="ja-JP" b="1" dirty="0" smtClean="0"/>
          </a:p>
          <a:p>
            <a:pPr lvl="1"/>
            <a:r>
              <a:rPr lang="ja-JP" altLang="en-US" dirty="0" smtClean="0"/>
              <a:t>類似コード検出技術を用いて</a:t>
            </a:r>
            <a:r>
              <a:rPr lang="en-US" altLang="ja-JP" dirty="0" smtClean="0"/>
              <a:t>OSS</a:t>
            </a:r>
            <a:r>
              <a:rPr lang="ja-JP" altLang="en-US" dirty="0" smtClean="0"/>
              <a:t>プロジェクト内の</a:t>
            </a:r>
            <a:r>
              <a:rPr lang="en-US" altLang="ja-JP" dirty="0" smtClean="0"/>
              <a:t/>
            </a:r>
            <a:br>
              <a:rPr lang="en-US" altLang="ja-JP" dirty="0" smtClean="0"/>
            </a:br>
            <a:r>
              <a:rPr lang="ja-JP" altLang="en-US" dirty="0" smtClean="0"/>
              <a:t>テストコードを特定するアルゴリズム</a:t>
            </a:r>
            <a:endParaRPr lang="en-US" altLang="ja-JP" dirty="0" smtClean="0"/>
          </a:p>
          <a:p>
            <a:pPr lvl="1"/>
            <a:endParaRPr lang="en-US" altLang="ja-JP" sz="500" dirty="0" smtClean="0"/>
          </a:p>
          <a:p>
            <a:pPr marL="514350" indent="-514350">
              <a:buFont typeface="+mj-lt"/>
              <a:buAutoNum type="arabicPeriod"/>
            </a:pPr>
            <a:r>
              <a:rPr lang="en-US" altLang="ja-JP" b="1" dirty="0" err="1" smtClean="0"/>
              <a:t>SuiteRec</a:t>
            </a:r>
            <a:endParaRPr lang="en-US" altLang="ja-JP" b="1" dirty="0" smtClean="0"/>
          </a:p>
          <a:p>
            <a:pPr lvl="1"/>
            <a:r>
              <a:rPr lang="ja-JP" altLang="en-US" dirty="0" smtClean="0"/>
              <a:t>開発者が入力したコードに関連するテストスイートを表示する</a:t>
            </a:r>
            <a:endParaRPr lang="en-US" altLang="ja-JP" dirty="0" smtClean="0"/>
          </a:p>
          <a:p>
            <a:pPr lvl="1"/>
            <a:r>
              <a:rPr lang="en-US" altLang="ja-JP" dirty="0" smtClean="0"/>
              <a:t>web</a:t>
            </a:r>
            <a:r>
              <a:rPr lang="ja-JP" altLang="en-US" dirty="0" smtClean="0"/>
              <a:t>アプリケーションとして実装された </a:t>
            </a:r>
            <a:r>
              <a:rPr lang="en-US" altLang="ja-JP" dirty="0" smtClean="0"/>
              <a:t>Interface</a:t>
            </a:r>
          </a:p>
          <a:p>
            <a:pPr lvl="1"/>
            <a:endParaRPr lang="en-US" altLang="ja-JP" sz="500" dirty="0" smtClean="0"/>
          </a:p>
          <a:p>
            <a:pPr marL="514350" indent="-514350">
              <a:buFont typeface="+mj-lt"/>
              <a:buAutoNum type="arabicPeriod"/>
            </a:pPr>
            <a:r>
              <a:rPr lang="ja-JP" altLang="en-US" b="1" dirty="0" smtClean="0"/>
              <a:t>評価実験</a:t>
            </a:r>
            <a:endParaRPr lang="en-US" altLang="ja-JP" b="1" dirty="0" smtClean="0"/>
          </a:p>
          <a:p>
            <a:pPr lvl="1"/>
            <a:r>
              <a:rPr lang="en-US" altLang="ja-JP" dirty="0" err="1" smtClean="0"/>
              <a:t>SuiteRec</a:t>
            </a:r>
            <a:r>
              <a:rPr lang="ja-JP" altLang="en-US" dirty="0" smtClean="0"/>
              <a:t>が開発者のテストコード作成をどの程度支援できるか</a:t>
            </a:r>
            <a:r>
              <a:rPr lang="en-US" altLang="ja-JP" dirty="0" smtClean="0"/>
              <a:t/>
            </a:r>
            <a:br>
              <a:rPr lang="en-US" altLang="ja-JP" dirty="0" smtClean="0"/>
            </a:br>
            <a:r>
              <a:rPr lang="ja-JP" altLang="en-US" dirty="0" smtClean="0"/>
              <a:t>定量的・定性的に評価</a:t>
            </a:r>
            <a:endParaRPr lang="ja-JP" altLang="en-US" dirty="0"/>
          </a:p>
        </p:txBody>
      </p:sp>
    </p:spTree>
    <p:extLst>
      <p:ext uri="{BB962C8B-B14F-4D97-AF65-F5344CB8AC3E}">
        <p14:creationId xmlns:p14="http://schemas.microsoft.com/office/powerpoint/2010/main" val="30287887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議論</a:t>
            </a:r>
            <a:endParaRPr kumimoji="1" lang="ja-JP" altLang="en-US" dirty="0"/>
          </a:p>
        </p:txBody>
      </p:sp>
      <p:sp>
        <p:nvSpPr>
          <p:cNvPr id="4" name="コンテンツ プレースホルダー 2"/>
          <p:cNvSpPr>
            <a:spLocks noGrp="1"/>
          </p:cNvSpPr>
          <p:nvPr>
            <p:ph idx="1"/>
          </p:nvPr>
        </p:nvSpPr>
        <p:spPr>
          <a:xfrm>
            <a:off x="336550" y="1387475"/>
            <a:ext cx="5880100" cy="1012825"/>
          </a:xfrm>
        </p:spPr>
        <p:style>
          <a:lnRef idx="2">
            <a:schemeClr val="dk1"/>
          </a:lnRef>
          <a:fillRef idx="1">
            <a:schemeClr val="lt1"/>
          </a:fillRef>
          <a:effectRef idx="0">
            <a:schemeClr val="dk1"/>
          </a:effectRef>
          <a:fontRef idx="minor">
            <a:schemeClr val="dk1"/>
          </a:fontRef>
        </p:style>
        <p:txBody>
          <a:bodyPr>
            <a:normAutofit lnSpcReduction="10000"/>
          </a:bodyPr>
          <a:lstStyle/>
          <a:p>
            <a:pPr marL="0" indent="0">
              <a:lnSpc>
                <a:spcPct val="100000"/>
              </a:lnSpc>
              <a:buNone/>
            </a:pPr>
            <a:r>
              <a:rPr lang="en-US" altLang="ja-JP" sz="2200" b="1" dirty="0" smtClean="0"/>
              <a:t>RQ1</a:t>
            </a:r>
            <a:r>
              <a:rPr lang="ja-JP" altLang="en-US" sz="2200" dirty="0" smtClean="0"/>
              <a:t>から、単純</a:t>
            </a:r>
            <a:r>
              <a:rPr lang="ja-JP" altLang="en-US" sz="2200" dirty="0"/>
              <a:t>な構造</a:t>
            </a:r>
            <a:r>
              <a:rPr lang="ja-JP" altLang="en-US" sz="2200" dirty="0" smtClean="0"/>
              <a:t>のプログラムのテストコードを</a:t>
            </a:r>
            <a:r>
              <a:rPr lang="ja-JP" altLang="en-US" sz="2200" dirty="0"/>
              <a:t>作成する</a:t>
            </a:r>
            <a:r>
              <a:rPr lang="ja-JP" altLang="en-US" sz="2200" dirty="0" smtClean="0"/>
              <a:t>場合、</a:t>
            </a:r>
            <a:r>
              <a:rPr lang="en-US" altLang="ja-JP" sz="2200" dirty="0" err="1" smtClean="0"/>
              <a:t>SuiteRec</a:t>
            </a:r>
            <a:r>
              <a:rPr lang="ja-JP" altLang="en-US" sz="2200" dirty="0"/>
              <a:t>の利用の有無で</a:t>
            </a:r>
            <a:r>
              <a:rPr lang="ja-JP" altLang="en-US" sz="2200" dirty="0" smtClean="0"/>
              <a:t>カバレッジに差</a:t>
            </a:r>
            <a:r>
              <a:rPr lang="ja-JP" altLang="en-US" sz="2200" dirty="0"/>
              <a:t>が</a:t>
            </a:r>
            <a:r>
              <a:rPr lang="ja-JP" altLang="en-US" sz="2200" dirty="0" smtClean="0"/>
              <a:t>ない</a:t>
            </a:r>
            <a:endParaRPr lang="en-US" altLang="ja-JP" sz="2200" dirty="0" smtClean="0"/>
          </a:p>
          <a:p>
            <a:endParaRPr kumimoji="1" lang="ja-JP" altLang="en-US" dirty="0"/>
          </a:p>
        </p:txBody>
      </p:sp>
      <p:sp>
        <p:nvSpPr>
          <p:cNvPr id="6" name="二等辺三角形 5"/>
          <p:cNvSpPr/>
          <p:nvPr/>
        </p:nvSpPr>
        <p:spPr>
          <a:xfrm rot="5400000">
            <a:off x="5644974" y="2324604"/>
            <a:ext cx="1663041" cy="252991"/>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kumimoji="1" lang="ja-JP" altLang="en-US"/>
          </a:p>
        </p:txBody>
      </p:sp>
      <p:sp>
        <p:nvSpPr>
          <p:cNvPr id="5" name="コンテンツ プレースホルダー 2"/>
          <p:cNvSpPr txBox="1">
            <a:spLocks/>
          </p:cNvSpPr>
          <p:nvPr/>
        </p:nvSpPr>
        <p:spPr>
          <a:xfrm>
            <a:off x="336550" y="2663825"/>
            <a:ext cx="5880100" cy="79057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dk1"/>
                </a:solidFill>
                <a:latin typeface="メイリオ" panose="020B0604030504040204" pitchFamily="50" charset="-128"/>
                <a:ea typeface="メイリオ"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dk1"/>
                </a:solidFill>
                <a:latin typeface="メイリオ" panose="020B0604030504040204" pitchFamily="50" charset="-128"/>
                <a:ea typeface="メイリオ"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dk1"/>
                </a:solidFill>
                <a:latin typeface="メイリオ" panose="020B0604030504040204" pitchFamily="50" charset="-128"/>
                <a:ea typeface="メイリオ"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メイリオ" panose="020B0604030504040204" pitchFamily="50" charset="-128"/>
                <a:ea typeface="メイリオ"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dk1"/>
                </a:solidFill>
                <a:latin typeface="+mn-lt"/>
                <a:ea typeface="+mn-ea"/>
                <a:cs typeface="+mn-cs"/>
              </a:defRPr>
            </a:lvl9pPr>
          </a:lstStyle>
          <a:p>
            <a:pPr marL="0" indent="0">
              <a:buNone/>
            </a:pPr>
            <a:r>
              <a:rPr lang="en-US" altLang="ja-JP" sz="2200" b="1" dirty="0" smtClean="0"/>
              <a:t>RQ2</a:t>
            </a:r>
            <a:r>
              <a:rPr lang="ja-JP" altLang="en-US" sz="2200" dirty="0" smtClean="0"/>
              <a:t>から、</a:t>
            </a:r>
            <a:r>
              <a:rPr lang="en-US" altLang="ja-JP" sz="2200" dirty="0" err="1" smtClean="0"/>
              <a:t>SuiteRec</a:t>
            </a:r>
            <a:r>
              <a:rPr lang="ja-JP" altLang="en-US" sz="2200" dirty="0" smtClean="0"/>
              <a:t>を利用した場合、開発者はテストコード作成に多くの時間を費やす</a:t>
            </a:r>
            <a:endParaRPr lang="ja-JP" altLang="en-US" dirty="0"/>
          </a:p>
        </p:txBody>
      </p:sp>
      <p:sp>
        <p:nvSpPr>
          <p:cNvPr id="2" name="テキスト ボックス 1"/>
          <p:cNvSpPr txBox="1"/>
          <p:nvPr/>
        </p:nvSpPr>
        <p:spPr>
          <a:xfrm>
            <a:off x="6736339" y="2035600"/>
            <a:ext cx="5111750" cy="830997"/>
          </a:xfrm>
          <a:prstGeom prst="rect">
            <a:avLst/>
          </a:prstGeom>
          <a:noFill/>
        </p:spPr>
        <p:txBody>
          <a:bodyPr wrap="square" rtlCol="0">
            <a:spAutoFit/>
          </a:bodyPr>
          <a:lstStyle/>
          <a:p>
            <a:r>
              <a:rPr lang="en-US" altLang="ja-JP" sz="2400" dirty="0" err="1" smtClean="0">
                <a:latin typeface="メイリオ" panose="020B0604030504040204" pitchFamily="50" charset="-128"/>
                <a:ea typeface="メイリオ" panose="020B0604030504040204" pitchFamily="50" charset="-128"/>
              </a:rPr>
              <a:t>SuiteRec</a:t>
            </a:r>
            <a:r>
              <a:rPr lang="ja-JP" altLang="en-US" sz="2400" dirty="0" smtClean="0">
                <a:latin typeface="メイリオ" panose="020B0604030504040204" pitchFamily="50" charset="-128"/>
                <a:ea typeface="メイリオ" panose="020B0604030504040204" pitchFamily="50" charset="-128"/>
              </a:rPr>
              <a:t>を利用しない方が、</a:t>
            </a:r>
            <a:r>
              <a:rPr lang="en-US" altLang="ja-JP" sz="2400" dirty="0" smtClean="0">
                <a:latin typeface="メイリオ" panose="020B0604030504040204" pitchFamily="50" charset="-128"/>
                <a:ea typeface="メイリオ" panose="020B0604030504040204" pitchFamily="50" charset="-128"/>
              </a:rPr>
              <a:t/>
            </a:r>
            <a:br>
              <a:rPr lang="en-US" altLang="ja-JP" sz="2400" dirty="0" smtClean="0">
                <a:latin typeface="メイリオ" panose="020B0604030504040204" pitchFamily="50" charset="-128"/>
                <a:ea typeface="メイリオ" panose="020B0604030504040204" pitchFamily="50" charset="-128"/>
              </a:rPr>
            </a:br>
            <a:r>
              <a:rPr lang="ja-JP" altLang="en-US" sz="2400" dirty="0" smtClean="0">
                <a:latin typeface="メイリオ" panose="020B0604030504040204" pitchFamily="50" charset="-128"/>
                <a:ea typeface="メイリオ" panose="020B0604030504040204" pitchFamily="50" charset="-128"/>
              </a:rPr>
              <a:t>テストコード作成時間を節約できる</a:t>
            </a:r>
            <a:endParaRPr kumimoji="1" lang="ja-JP" altLang="en-US"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7692074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21</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pic>
        <p:nvPicPr>
          <p:cNvPr id="6" name="図 5"/>
          <p:cNvPicPr>
            <a:picLocks noChangeAspect="1"/>
          </p:cNvPicPr>
          <p:nvPr/>
        </p:nvPicPr>
        <p:blipFill rotWithShape="1">
          <a:blip r:embed="rId2"/>
          <a:srcRect l="53178" t="10202" r="37830" b="82938"/>
          <a:stretch/>
        </p:blipFill>
        <p:spPr>
          <a:xfrm>
            <a:off x="2787290" y="3324776"/>
            <a:ext cx="6297510" cy="2603543"/>
          </a:xfrm>
          <a:prstGeom prst="rect">
            <a:avLst/>
          </a:prstGeom>
        </p:spPr>
      </p:pic>
      <p:sp>
        <p:nvSpPr>
          <p:cNvPr id="7" name="角丸四角形吹き出し 6"/>
          <p:cNvSpPr/>
          <p:nvPr/>
        </p:nvSpPr>
        <p:spPr>
          <a:xfrm>
            <a:off x="8161355" y="2748312"/>
            <a:ext cx="3027849" cy="690095"/>
          </a:xfrm>
          <a:prstGeom prst="wedgeRoundRectCallout">
            <a:avLst>
              <a:gd name="adj1" fmla="val -81319"/>
              <a:gd name="adj2" fmla="val 44763"/>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Exception Handling</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意図が分からない例外処理</a:t>
            </a:r>
            <a:endParaRPr kumimoji="1" lang="en-US" altLang="ja-JP" dirty="0" smtClean="0">
              <a:latin typeface="メイリオ" panose="020B0604030504040204" pitchFamily="50" charset="-128"/>
              <a:ea typeface="メイリオ" panose="020B0604030504040204" pitchFamily="50" charset="-128"/>
            </a:endParaRPr>
          </a:p>
        </p:txBody>
      </p:sp>
      <p:sp>
        <p:nvSpPr>
          <p:cNvPr id="8" name="角丸四角形吹き出し 7"/>
          <p:cNvSpPr/>
          <p:nvPr/>
        </p:nvSpPr>
        <p:spPr>
          <a:xfrm>
            <a:off x="1204313" y="2748312"/>
            <a:ext cx="2556013" cy="652249"/>
          </a:xfrm>
          <a:prstGeom prst="wedgeRoundRectCallout">
            <a:avLst>
              <a:gd name="adj1" fmla="val 90092"/>
              <a:gd name="adj2" fmla="val 52317"/>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err="1" smtClean="0">
                <a:latin typeface="メイリオ" panose="020B0604030504040204" pitchFamily="50" charset="-128"/>
                <a:ea typeface="メイリオ" panose="020B0604030504040204" pitchFamily="50" charset="-128"/>
              </a:rPr>
              <a:t>Defalt</a:t>
            </a:r>
            <a:r>
              <a:rPr lang="en-US" altLang="ja-JP" b="1" dirty="0" smtClean="0">
                <a:latin typeface="メイリオ" panose="020B0604030504040204" pitchFamily="50" charset="-128"/>
                <a:ea typeface="メイリオ" panose="020B0604030504040204" pitchFamily="50" charset="-128"/>
              </a:rPr>
              <a:t> Test</a:t>
            </a:r>
          </a:p>
          <a:p>
            <a:r>
              <a:rPr lang="ja-JP" altLang="en-US" dirty="0" smtClean="0">
                <a:latin typeface="メイリオ" panose="020B0604030504040204" pitchFamily="50" charset="-128"/>
                <a:ea typeface="メイリオ" panose="020B0604030504040204" pitchFamily="50" charset="-128"/>
              </a:rPr>
              <a:t>メソッド名が初期状態</a:t>
            </a:r>
            <a:endParaRPr kumimoji="1" lang="en-US" altLang="ja-JP" dirty="0" smtClean="0">
              <a:latin typeface="メイリオ" panose="020B0604030504040204" pitchFamily="50" charset="-128"/>
              <a:ea typeface="メイリオ" panose="020B0604030504040204" pitchFamily="50" charset="-128"/>
            </a:endParaRPr>
          </a:p>
        </p:txBody>
      </p:sp>
      <p:sp>
        <p:nvSpPr>
          <p:cNvPr id="9" name="正方形/長方形 8"/>
          <p:cNvSpPr/>
          <p:nvPr/>
        </p:nvSpPr>
        <p:spPr>
          <a:xfrm>
            <a:off x="2992544" y="4822505"/>
            <a:ext cx="5804452" cy="750404"/>
          </a:xfrm>
          <a:prstGeom prst="rect">
            <a:avLst/>
          </a:prstGeom>
          <a:noFill/>
          <a:ln w="28575"/>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10" name="角丸四角形吹き出し 9"/>
          <p:cNvSpPr/>
          <p:nvPr/>
        </p:nvSpPr>
        <p:spPr>
          <a:xfrm>
            <a:off x="7904357" y="5598309"/>
            <a:ext cx="3027849" cy="660020"/>
          </a:xfrm>
          <a:prstGeom prst="wedgeRoundRectCallout">
            <a:avLst>
              <a:gd name="adj1" fmla="val -73009"/>
              <a:gd name="adj2" fmla="val -96715"/>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b="1" dirty="0" smtClean="0">
                <a:latin typeface="メイリオ" panose="020B0604030504040204" pitchFamily="50" charset="-128"/>
                <a:ea typeface="メイリオ" panose="020B0604030504040204" pitchFamily="50" charset="-128"/>
              </a:rPr>
              <a:t>Assertion Roulette</a:t>
            </a:r>
            <a:endParaRPr kumimoji="1" lang="en-US" altLang="ja-JP" b="1" dirty="0" smtClean="0">
              <a:latin typeface="メイリオ" panose="020B0604030504040204" pitchFamily="50" charset="-128"/>
              <a:ea typeface="メイリオ" panose="020B0604030504040204" pitchFamily="50" charset="-128"/>
            </a:endParaRPr>
          </a:p>
          <a:p>
            <a:pPr algn="ctr"/>
            <a:r>
              <a:rPr kumimoji="1" lang="ja-JP" altLang="en-US" dirty="0" smtClean="0">
                <a:latin typeface="メイリオ" panose="020B0604030504040204" pitchFamily="50" charset="-128"/>
                <a:ea typeface="メイリオ" panose="020B0604030504040204" pitchFamily="50" charset="-128"/>
              </a:rPr>
              <a:t>複数の</a:t>
            </a:r>
            <a:r>
              <a:rPr kumimoji="1" lang="en-US" altLang="ja-JP" dirty="0" smtClean="0">
                <a:latin typeface="メイリオ" panose="020B0604030504040204" pitchFamily="50" charset="-128"/>
                <a:ea typeface="メイリオ" panose="020B0604030504040204" pitchFamily="50" charset="-128"/>
              </a:rPr>
              <a:t>assert</a:t>
            </a:r>
            <a:r>
              <a:rPr kumimoji="1" lang="ja-JP" altLang="en-US" dirty="0" smtClean="0">
                <a:latin typeface="メイリオ" panose="020B0604030504040204" pitchFamily="50" charset="-128"/>
                <a:ea typeface="メイリオ" panose="020B0604030504040204" pitchFamily="50" charset="-128"/>
              </a:rPr>
              <a:t>文が存在する</a:t>
            </a:r>
            <a:endParaRPr kumimoji="1" lang="en-US" altLang="ja-JP"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2636517"/>
            <a:ext cx="445604" cy="445604"/>
          </a:xfrm>
          <a:prstGeom prst="rect">
            <a:avLst/>
          </a:prstGeom>
        </p:spPr>
      </p:pic>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3" y="2636517"/>
            <a:ext cx="445604" cy="445604"/>
          </a:xfrm>
          <a:prstGeom prst="rect">
            <a:avLst/>
          </a:prstGeom>
        </p:spPr>
      </p:pic>
      <p:sp>
        <p:nvSpPr>
          <p:cNvPr id="13" name="正方形/長方形 12"/>
          <p:cNvSpPr/>
          <p:nvPr/>
        </p:nvSpPr>
        <p:spPr>
          <a:xfrm>
            <a:off x="7626368" y="5580678"/>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5138" y="5519997"/>
            <a:ext cx="445604" cy="445604"/>
          </a:xfrm>
          <a:prstGeom prst="rect">
            <a:avLst/>
          </a:prstGeom>
        </p:spPr>
      </p:pic>
    </p:spTree>
    <p:extLst>
      <p:ext uri="{BB962C8B-B14F-4D97-AF65-F5344CB8AC3E}">
        <p14:creationId xmlns:p14="http://schemas.microsoft.com/office/powerpoint/2010/main" val="11044652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59382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10" name="角丸四角形吹き出し 9"/>
          <p:cNvSpPr/>
          <p:nvPr/>
        </p:nvSpPr>
        <p:spPr>
          <a:xfrm>
            <a:off x="8159068" y="5438873"/>
            <a:ext cx="3413403" cy="660020"/>
          </a:xfrm>
          <a:prstGeom prst="wedgeRoundRectCallout">
            <a:avLst>
              <a:gd name="adj1" fmla="val -86388"/>
              <a:gd name="adj2" fmla="val -56511"/>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878142" y="5438700"/>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6912" y="5378019"/>
            <a:ext cx="445604" cy="445604"/>
          </a:xfrm>
          <a:prstGeom prst="rect">
            <a:avLst/>
          </a:prstGeom>
        </p:spPr>
      </p:pic>
      <p:sp>
        <p:nvSpPr>
          <p:cNvPr id="8" name="角丸四角形吹き出し 7"/>
          <p:cNvSpPr/>
          <p:nvPr/>
        </p:nvSpPr>
        <p:spPr>
          <a:xfrm>
            <a:off x="1044656" y="287397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762182"/>
            <a:ext cx="445604" cy="445604"/>
          </a:xfrm>
          <a:prstGeom prst="rect">
            <a:avLst/>
          </a:prstGeom>
        </p:spPr>
      </p:pic>
      <p:sp>
        <p:nvSpPr>
          <p:cNvPr id="7" name="角丸四角形吹き出し 6"/>
          <p:cNvSpPr/>
          <p:nvPr/>
        </p:nvSpPr>
        <p:spPr>
          <a:xfrm>
            <a:off x="8159068" y="283974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766124"/>
            <a:ext cx="445604" cy="445604"/>
          </a:xfrm>
          <a:prstGeom prst="rect">
            <a:avLst/>
          </a:prstGeom>
        </p:spPr>
      </p:pic>
      <p:sp>
        <p:nvSpPr>
          <p:cNvPr id="2" name="テキスト ボックス 1"/>
          <p:cNvSpPr txBox="1"/>
          <p:nvPr/>
        </p:nvSpPr>
        <p:spPr>
          <a:xfrm>
            <a:off x="3519755" y="6239831"/>
            <a:ext cx="4916600" cy="430887"/>
          </a:xfrm>
          <a:prstGeom prst="rect">
            <a:avLst/>
          </a:prstGeom>
          <a:noFill/>
        </p:spPr>
        <p:txBody>
          <a:bodyPr wrap="square" rtlCol="0">
            <a:spAutoFit/>
          </a:bodyPr>
          <a:lstStyle/>
          <a:p>
            <a:pPr algn="ctr"/>
            <a:r>
              <a:rPr kumimoji="1" lang="ja-JP" altLang="en-US" sz="2200" dirty="0" smtClean="0">
                <a:latin typeface="メイリオ" panose="020B0604030504040204" pitchFamily="50" charset="-128"/>
                <a:ea typeface="メイリオ" panose="020B0604030504040204" pitchFamily="50" charset="-128"/>
              </a:rPr>
              <a:t>自動生成されたテストコードの例</a:t>
            </a:r>
            <a:endParaRPr kumimoji="1" lang="ja-JP" altLang="en-US" sz="22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1502840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58746"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a:t>
            </a:r>
            <a:r>
              <a:rPr lang="en-US" altLang="ja-JP" sz="1200" dirty="0" smtClean="0">
                <a:solidFill>
                  <a:schemeClr val="tx2"/>
                </a:solidFill>
              </a:rPr>
              <a:t>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32189" y="3443703"/>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670373" y="4386829"/>
            <a:ext cx="8851248"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テストコードの保守作業に悪影響を与える指標としてテストスメルが注目されている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1654612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5"/>
            <a:ext cx="10601150" cy="3559023"/>
          </a:xfrm>
        </p:spPr>
        <p:txBody>
          <a:bodyPr>
            <a:normAutofit/>
          </a:bodyPr>
          <a:lstStyle/>
          <a:p>
            <a:pPr marL="0" indent="0">
              <a:buNone/>
            </a:pPr>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endParaRPr lang="en-US" altLang="ja-JP" sz="2800" dirty="0">
              <a:solidFill>
                <a:srgbClr val="FF0000"/>
              </a:solidFill>
            </a:endParaRPr>
          </a:p>
          <a:p>
            <a:pPr lvl="1"/>
            <a:endParaRPr lang="en-US" altLang="ja-JP" sz="2800" dirty="0" smtClean="0">
              <a:solidFill>
                <a:srgbClr val="FF0000"/>
              </a:solidFill>
            </a:endParaRPr>
          </a:p>
          <a:p>
            <a:pPr lvl="1"/>
            <a:endParaRPr lang="en-US" altLang="ja-JP" sz="1400" dirty="0" smtClean="0">
              <a:solidFill>
                <a:srgbClr val="FF0000"/>
              </a:solidFill>
            </a:endParaRPr>
          </a:p>
          <a:p>
            <a:pPr marL="457200" lvl="1" indent="0">
              <a:buNone/>
            </a:pPr>
            <a:r>
              <a:rPr lang="ja-JP" altLang="en-US" sz="2800" dirty="0" smtClean="0"/>
              <a:t>　　　　　</a:t>
            </a:r>
            <a:r>
              <a:rPr lang="ja-JP" altLang="en-US" sz="2800" u="sng" dirty="0" smtClean="0"/>
              <a:t>テスト</a:t>
            </a:r>
            <a:r>
              <a:rPr lang="ja-JP" altLang="en-US" sz="2800" u="sng" dirty="0"/>
              <a:t>失敗</a:t>
            </a:r>
            <a:r>
              <a:rPr lang="ja-JP" altLang="en-US" sz="2800" u="sng" dirty="0" smtClean="0"/>
              <a:t>の原因を特定するのが難しい</a:t>
            </a:r>
            <a:endParaRPr lang="ja-JP" altLang="en-US" sz="2800" u="sng" dirty="0"/>
          </a:p>
          <a:p>
            <a:pPr lvl="1"/>
            <a:endParaRPr lang="en-US" altLang="ja-JP" sz="2800" dirty="0">
              <a:solidFill>
                <a:srgbClr val="FF0000"/>
              </a:solidFill>
            </a:endParaRPr>
          </a:p>
          <a:p>
            <a:pPr lvl="1"/>
            <a:endParaRPr lang="ja-JP" altLang="en-US" sz="2800" dirty="0" smtClean="0">
              <a:solidFill>
                <a:srgbClr val="FF0000"/>
              </a:solidFill>
            </a:endParaRP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078064"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a:t>
            </a:r>
            <a:r>
              <a:rPr lang="en-US" altLang="ja-JP" sz="1200" dirty="0" smtClean="0">
                <a:solidFill>
                  <a:schemeClr val="tx2"/>
                </a:solidFill>
              </a:rPr>
              <a:t>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18742" y="3082495"/>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729618" y="4488024"/>
            <a:ext cx="8878948" cy="100587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a:latin typeface="メイリオ" panose="020B0604030504040204" pitchFamily="50" charset="-128"/>
                <a:ea typeface="メイリオ" panose="020B0604030504040204" pitchFamily="50" charset="-128"/>
              </a:rPr>
              <a:t>始</a:t>
            </a:r>
            <a:r>
              <a:rPr lang="ja-JP" altLang="en-US" sz="2800" dirty="0" smtClean="0">
                <a:latin typeface="メイリオ" panose="020B0604030504040204" pitchFamily="50" charset="-128"/>
                <a:ea typeface="メイリオ" panose="020B0604030504040204" pitchFamily="50" charset="-128"/>
              </a:rPr>
              <a:t>めから</a:t>
            </a:r>
            <a:r>
              <a:rPr lang="ja-JP" altLang="en-US" sz="2800" dirty="0">
                <a:latin typeface="メイリオ" panose="020B0604030504040204" pitchFamily="50" charset="-128"/>
                <a:ea typeface="メイリオ" panose="020B0604030504040204" pitchFamily="50" charset="-128"/>
              </a:rPr>
              <a:t>理解しやすく良質なテストコードを作成する必要が</a:t>
            </a:r>
            <a:r>
              <a:rPr lang="ja-JP" altLang="en-US" sz="2800" dirty="0" smtClean="0">
                <a:latin typeface="メイリオ" panose="020B0604030504040204" pitchFamily="50" charset="-128"/>
                <a:ea typeface="メイリオ" panose="020B0604030504040204" pitchFamily="50" charset="-128"/>
              </a:rPr>
              <a:t>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5844762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正方形/長方形 14"/>
          <p:cNvSpPr/>
          <p:nvPr/>
        </p:nvSpPr>
        <p:spPr>
          <a:xfrm>
            <a:off x="2930055" y="3428937"/>
            <a:ext cx="6096000" cy="2585323"/>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p>
            <a:r>
              <a:rPr lang="en-US" altLang="ja-JP" dirty="0">
                <a:latin typeface="Consolas" panose="020B0609020204030204" pitchFamily="49" charset="0"/>
              </a:rPr>
              <a:t>public void </a:t>
            </a:r>
            <a:r>
              <a:rPr lang="en-US" altLang="ja-JP" b="1" dirty="0" smtClean="0">
                <a:solidFill>
                  <a:srgbClr val="FF0000"/>
                </a:solidFill>
                <a:latin typeface="Consolas" panose="020B0609020204030204" pitchFamily="49" charset="0"/>
              </a:rPr>
              <a:t>test() </a:t>
            </a:r>
            <a:r>
              <a:rPr lang="en-US" altLang="ja-JP" dirty="0">
                <a:latin typeface="Consolas" panose="020B0609020204030204" pitchFamily="49" charset="0"/>
              </a:rPr>
              <a:t>throws </a:t>
            </a:r>
            <a:r>
              <a:rPr lang="en-US" altLang="ja-JP" b="1" dirty="0" err="1">
                <a:solidFill>
                  <a:srgbClr val="FF0000"/>
                </a:solidFill>
                <a:latin typeface="Consolas" panose="020B0609020204030204" pitchFamily="49" charset="0"/>
              </a:rPr>
              <a:t>Throwable</a:t>
            </a:r>
            <a:r>
              <a:rPr lang="en-US" altLang="ja-JP" dirty="0">
                <a:latin typeface="Consolas" panose="020B0609020204030204" pitchFamily="49" charset="0"/>
              </a:rPr>
              <a:t> {</a:t>
            </a:r>
          </a:p>
          <a:p>
            <a:r>
              <a:rPr lang="en-US" altLang="ja-JP" dirty="0">
                <a:latin typeface="Consolas" panose="020B0609020204030204" pitchFamily="49" charset="0"/>
              </a:rPr>
              <a:t>    Document document0 = new Document("","");</a:t>
            </a:r>
          </a:p>
          <a:p>
            <a:r>
              <a:rPr lang="en-US" altLang="ja-JP" dirty="0">
                <a:latin typeface="Consolas" panose="020B0609020204030204" pitchFamily="49" charset="0"/>
              </a:rPr>
              <a:t>    </a:t>
            </a:r>
            <a:r>
              <a:rPr lang="en-US" altLang="ja-JP" b="1" dirty="0" err="1">
                <a:latin typeface="Consolas" panose="020B0609020204030204" pitchFamily="49" charset="0"/>
              </a:rPr>
              <a:t>assertNotNull</a:t>
            </a:r>
            <a:r>
              <a:rPr lang="en-US" altLang="ja-JP" b="1" dirty="0">
                <a:latin typeface="Consolas" panose="020B0609020204030204" pitchFamily="49" charset="0"/>
              </a:rPr>
              <a:t>(document0</a:t>
            </a:r>
            <a:r>
              <a:rPr lang="en-US" altLang="ja-JP" b="1" dirty="0" smtClean="0">
                <a:latin typeface="Consolas" panose="020B0609020204030204" pitchFamily="49" charset="0"/>
              </a:rPr>
              <a:t>);</a:t>
            </a:r>
            <a:r>
              <a:rPr lang="en-US" altLang="ja-JP" b="1" dirty="0">
                <a:latin typeface="Consolas" panose="020B0609020204030204" pitchFamily="49" charset="0"/>
              </a:rPr>
              <a:t/>
            </a:r>
            <a:br>
              <a:rPr lang="en-US" altLang="ja-JP" b="1" dirty="0">
                <a:latin typeface="Consolas" panose="020B0609020204030204" pitchFamily="49" charset="0"/>
              </a:rPr>
            </a:br>
            <a:r>
              <a:rPr lang="en-US" altLang="ja-JP" dirty="0">
                <a:latin typeface="Consolas" panose="020B0609020204030204" pitchFamily="49" charset="0"/>
              </a:rPr>
              <a:t>    document0.procText.add((Character)'s');</a:t>
            </a:r>
          </a:p>
          <a:p>
            <a:r>
              <a:rPr lang="en-US" altLang="ja-JP" dirty="0">
                <a:latin typeface="Consolas" panose="020B0609020204030204" pitchFamily="49" charset="0"/>
              </a:rPr>
              <a:t>    String string0 = document0.stringify();</a:t>
            </a:r>
          </a:p>
          <a:p>
            <a:r>
              <a:rPr lang="en-US" altLang="ja-JP" dirty="0">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("s",document0.stringify());</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assertNotNull</a:t>
            </a:r>
            <a:r>
              <a:rPr lang="en-US" altLang="ja-JP" b="1" dirty="0">
                <a:solidFill>
                  <a:srgbClr val="FF0000"/>
                </a:solidFill>
                <a:latin typeface="Consolas" panose="020B0609020204030204" pitchFamily="49" charset="0"/>
              </a:rPr>
              <a:t>(string0);</a:t>
            </a:r>
          </a:p>
          <a:p>
            <a:r>
              <a:rPr lang="en-US" altLang="ja-JP" b="1" dirty="0">
                <a:solidFill>
                  <a:srgbClr val="FF0000"/>
                </a:solidFill>
                <a:latin typeface="Consolas" panose="020B0609020204030204" pitchFamily="49" charset="0"/>
              </a:rPr>
              <a:t>    </a:t>
            </a:r>
            <a:r>
              <a:rPr lang="en-US" altLang="ja-JP" b="1" dirty="0" err="1">
                <a:solidFill>
                  <a:srgbClr val="FF0000"/>
                </a:solidFill>
                <a:latin typeface="Consolas" panose="020B0609020204030204" pitchFamily="49" charset="0"/>
              </a:rPr>
              <a:t>assertEquals</a:t>
            </a:r>
            <a:r>
              <a:rPr lang="en-US" altLang="ja-JP" b="1" dirty="0">
                <a:solidFill>
                  <a:srgbClr val="FF0000"/>
                </a:solidFill>
                <a:latin typeface="Consolas" panose="020B0609020204030204" pitchFamily="49" charset="0"/>
              </a:rPr>
              <a:t>("s",string0);</a:t>
            </a:r>
          </a:p>
          <a:p>
            <a:r>
              <a:rPr lang="en-US" altLang="ja-JP" dirty="0">
                <a:latin typeface="Consolas" panose="020B0609020204030204" pitchFamily="49" charset="0"/>
              </a:rPr>
              <a:t>}</a:t>
            </a:r>
            <a:endParaRPr lang="en-US" altLang="ja-JP" b="0" dirty="0">
              <a:effectLst/>
              <a:latin typeface="Consolas" panose="020B0609020204030204" pitchFamily="49" charset="0"/>
            </a:endParaRPr>
          </a:p>
        </p:txBody>
      </p:sp>
      <p:sp>
        <p:nvSpPr>
          <p:cNvPr id="3" name="タイトル 2"/>
          <p:cNvSpPr>
            <a:spLocks noGrp="1"/>
          </p:cNvSpPr>
          <p:nvPr>
            <p:ph type="title"/>
          </p:nvPr>
        </p:nvSpPr>
        <p:spPr/>
        <p:txBody>
          <a:bodyPr/>
          <a:lstStyle/>
          <a:p>
            <a:r>
              <a:rPr lang="ja-JP" altLang="en-US" dirty="0" smtClean="0"/>
              <a:t>テスト</a:t>
            </a:r>
            <a:r>
              <a:rPr lang="ja-JP" altLang="en-US" dirty="0"/>
              <a:t>スメル</a:t>
            </a:r>
            <a:endParaRPr kumimoji="1" lang="ja-JP" altLang="en-US" dirty="0"/>
          </a:p>
        </p:txBody>
      </p:sp>
      <p:sp>
        <p:nvSpPr>
          <p:cNvPr id="4" name="コンテンツ プレースホルダー 2"/>
          <p:cNvSpPr>
            <a:spLocks noGrp="1"/>
          </p:cNvSpPr>
          <p:nvPr>
            <p:ph idx="1"/>
          </p:nvPr>
        </p:nvSpPr>
        <p:spPr>
          <a:xfrm>
            <a:off x="838200" y="1280720"/>
            <a:ext cx="10611678" cy="1320110"/>
          </a:xfrm>
        </p:spPr>
        <p:txBody>
          <a:bodyPr/>
          <a:lstStyle/>
          <a:p>
            <a:r>
              <a:rPr lang="ja-JP" altLang="en-US" dirty="0"/>
              <a:t>テストコードの良くない実装を表す指標</a:t>
            </a:r>
            <a:endParaRPr lang="en-US" altLang="ja-JP" dirty="0"/>
          </a:p>
          <a:p>
            <a:pPr lvl="1"/>
            <a:r>
              <a:rPr lang="en-US" altLang="ja-JP" dirty="0" smtClean="0"/>
              <a:t>Beck</a:t>
            </a:r>
            <a:r>
              <a:rPr lang="ja-JP" altLang="en-US" dirty="0" smtClean="0"/>
              <a:t>ら</a:t>
            </a:r>
            <a:r>
              <a:rPr lang="en-US" altLang="ja-JP" dirty="0" smtClean="0"/>
              <a:t>[3]</a:t>
            </a:r>
            <a:r>
              <a:rPr lang="ja-JP" altLang="en-US" dirty="0" smtClean="0"/>
              <a:t>は、テストコード</a:t>
            </a:r>
            <a:r>
              <a:rPr lang="ja-JP" altLang="en-US" dirty="0"/>
              <a:t>も適切に設計することの</a:t>
            </a:r>
            <a:r>
              <a:rPr lang="ja-JP" altLang="en-US" dirty="0" smtClean="0"/>
              <a:t>重要性</a:t>
            </a:r>
            <a:r>
              <a:rPr lang="ja-JP" altLang="en-US" dirty="0"/>
              <a:t>を</a:t>
            </a:r>
            <a:r>
              <a:rPr lang="ja-JP" altLang="en-US" dirty="0" smtClean="0"/>
              <a:t>提唱した</a:t>
            </a:r>
            <a:endParaRPr lang="en-US" altLang="ja-JP" dirty="0" smtClean="0"/>
          </a:p>
          <a:p>
            <a:pPr lvl="1"/>
            <a:r>
              <a:rPr lang="en-US" altLang="ja-JP" dirty="0" err="1" smtClean="0"/>
              <a:t>Deursen</a:t>
            </a:r>
            <a:r>
              <a:rPr lang="ja-JP" altLang="en-US" dirty="0" smtClean="0"/>
              <a:t>ら</a:t>
            </a:r>
            <a:r>
              <a:rPr lang="en-US" altLang="ja-JP" dirty="0" smtClean="0"/>
              <a:t>[4]</a:t>
            </a:r>
            <a:r>
              <a:rPr lang="ja-JP" altLang="en-US" dirty="0" smtClean="0"/>
              <a:t>は、</a:t>
            </a:r>
            <a:r>
              <a:rPr lang="en-US" altLang="ja-JP" dirty="0" smtClean="0"/>
              <a:t>11</a:t>
            </a:r>
            <a:r>
              <a:rPr lang="ja-JP" altLang="en-US" dirty="0" smtClean="0"/>
              <a:t>種類のテストスメルを提唱した</a:t>
            </a:r>
            <a:r>
              <a:rPr lang="en-US" altLang="ja-JP" dirty="0" smtClean="0"/>
              <a:t>(</a:t>
            </a:r>
            <a:r>
              <a:rPr lang="ja-JP" altLang="en-US" dirty="0" smtClean="0"/>
              <a:t>現在</a:t>
            </a:r>
            <a:r>
              <a:rPr lang="en-US" altLang="ja-JP" dirty="0" smtClean="0"/>
              <a:t>19</a:t>
            </a:r>
            <a:r>
              <a:rPr lang="ja-JP" altLang="en-US" dirty="0" smtClean="0"/>
              <a:t>種類</a:t>
            </a:r>
            <a:r>
              <a:rPr lang="en-US" altLang="ja-JP" dirty="0" smtClean="0"/>
              <a:t>)</a:t>
            </a:r>
          </a:p>
          <a:p>
            <a:endParaRPr kumimoji="1" lang="ja-JP" altLang="en-US" dirty="0"/>
          </a:p>
        </p:txBody>
      </p:sp>
      <p:sp>
        <p:nvSpPr>
          <p:cNvPr id="5" name="Rectangle 4"/>
          <p:cNvSpPr>
            <a:spLocks noChangeArrowheads="1"/>
          </p:cNvSpPr>
          <p:nvPr/>
        </p:nvSpPr>
        <p:spPr bwMode="auto">
          <a:xfrm>
            <a:off x="290276" y="6218334"/>
            <a:ext cx="6712235" cy="436753"/>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100" dirty="0" smtClean="0">
                <a:solidFill>
                  <a:schemeClr val="tx2"/>
                </a:solidFill>
              </a:rPr>
              <a:t>[3] K</a:t>
            </a:r>
            <a:r>
              <a:rPr lang="en-US" altLang="ja-JP" sz="1100" dirty="0">
                <a:solidFill>
                  <a:schemeClr val="tx2"/>
                </a:solidFill>
              </a:rPr>
              <a:t>. L. Beck. Test Driven Development: By Example. Addison-Wesley, 2002</a:t>
            </a:r>
            <a:r>
              <a:rPr lang="en-US" altLang="ja-JP" sz="1100" dirty="0" smtClean="0">
                <a:solidFill>
                  <a:schemeClr val="tx2"/>
                </a:solidFill>
              </a:rPr>
              <a:t>.</a:t>
            </a:r>
          </a:p>
          <a:p>
            <a:pPr>
              <a:defRPr/>
            </a:pPr>
            <a:r>
              <a:rPr lang="en-US" altLang="ja-JP" sz="1100" dirty="0" smtClean="0">
                <a:solidFill>
                  <a:schemeClr val="tx2"/>
                </a:solidFill>
              </a:rPr>
              <a:t>[4] A</a:t>
            </a:r>
            <a:r>
              <a:rPr lang="en-US" altLang="ja-JP" sz="1100" dirty="0">
                <a:solidFill>
                  <a:schemeClr val="tx2"/>
                </a:solidFill>
              </a:rPr>
              <a:t>. </a:t>
            </a:r>
            <a:r>
              <a:rPr lang="en-US" altLang="ja-JP" sz="1100" dirty="0" err="1">
                <a:solidFill>
                  <a:schemeClr val="tx2"/>
                </a:solidFill>
              </a:rPr>
              <a:t>Deursen</a:t>
            </a:r>
            <a:r>
              <a:rPr lang="en-US" altLang="ja-JP" sz="1100" dirty="0">
                <a:solidFill>
                  <a:schemeClr val="tx2"/>
                </a:solidFill>
              </a:rPr>
              <a:t>, L. M. F. </a:t>
            </a:r>
            <a:r>
              <a:rPr lang="en-US" altLang="ja-JP" sz="1100" dirty="0" err="1">
                <a:solidFill>
                  <a:schemeClr val="tx2"/>
                </a:solidFill>
              </a:rPr>
              <a:t>Moonen</a:t>
            </a:r>
            <a:r>
              <a:rPr lang="en-US" altLang="ja-JP" sz="1100" dirty="0">
                <a:solidFill>
                  <a:schemeClr val="tx2"/>
                </a:solidFill>
              </a:rPr>
              <a:t>, A. Bergh, and G. </a:t>
            </a:r>
            <a:r>
              <a:rPr lang="en-US" altLang="ja-JP" sz="1100" dirty="0" err="1">
                <a:solidFill>
                  <a:schemeClr val="tx2"/>
                </a:solidFill>
              </a:rPr>
              <a:t>Kok</a:t>
            </a:r>
            <a:r>
              <a:rPr lang="en-US" altLang="ja-JP" sz="1100" dirty="0">
                <a:solidFill>
                  <a:schemeClr val="tx2"/>
                </a:solidFill>
              </a:rPr>
              <a:t>. Refactoring test code. Technical report, 2001.</a:t>
            </a:r>
          </a:p>
        </p:txBody>
      </p:sp>
      <p:sp>
        <p:nvSpPr>
          <p:cNvPr id="10" name="角丸四角形吹き出し 9"/>
          <p:cNvSpPr/>
          <p:nvPr/>
        </p:nvSpPr>
        <p:spPr>
          <a:xfrm>
            <a:off x="7929511" y="5852312"/>
            <a:ext cx="3413403" cy="660020"/>
          </a:xfrm>
          <a:prstGeom prst="wedgeRoundRectCallout">
            <a:avLst>
              <a:gd name="adj1" fmla="val -81119"/>
              <a:gd name="adj2" fmla="val -103070"/>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Assertion Roulette</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複数の</a:t>
            </a:r>
            <a:r>
              <a:rPr kumimoji="1" lang="en-US" altLang="ja-JP" sz="2000" dirty="0" smtClean="0">
                <a:latin typeface="メイリオ" panose="020B0604030504040204" pitchFamily="50" charset="-128"/>
                <a:ea typeface="メイリオ" panose="020B0604030504040204" pitchFamily="50" charset="-128"/>
              </a:rPr>
              <a:t>assert</a:t>
            </a:r>
            <a:r>
              <a:rPr kumimoji="1" lang="ja-JP" altLang="en-US" sz="2000" dirty="0" smtClean="0">
                <a:latin typeface="メイリオ" panose="020B0604030504040204" pitchFamily="50" charset="-128"/>
                <a:ea typeface="メイリオ" panose="020B0604030504040204" pitchFamily="50" charset="-128"/>
              </a:rPr>
              <a:t>文が存在する</a:t>
            </a:r>
            <a:endParaRPr kumimoji="1" lang="en-US" altLang="ja-JP" sz="2000" dirty="0" smtClean="0">
              <a:latin typeface="メイリオ" panose="020B0604030504040204" pitchFamily="50" charset="-128"/>
              <a:ea typeface="メイリオ" panose="020B0604030504040204" pitchFamily="50" charset="-128"/>
            </a:endParaRPr>
          </a:p>
        </p:txBody>
      </p:sp>
      <p:sp>
        <p:nvSpPr>
          <p:cNvPr id="13" name="正方形/長方形 12"/>
          <p:cNvSpPr/>
          <p:nvPr/>
        </p:nvSpPr>
        <p:spPr>
          <a:xfrm>
            <a:off x="7648585" y="5852139"/>
            <a:ext cx="303143" cy="3279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7355" y="5791458"/>
            <a:ext cx="445604" cy="445604"/>
          </a:xfrm>
          <a:prstGeom prst="rect">
            <a:avLst/>
          </a:prstGeom>
        </p:spPr>
      </p:pic>
      <p:sp>
        <p:nvSpPr>
          <p:cNvPr id="8" name="角丸四角形吹き出し 7"/>
          <p:cNvSpPr/>
          <p:nvPr/>
        </p:nvSpPr>
        <p:spPr>
          <a:xfrm>
            <a:off x="1044656" y="2709087"/>
            <a:ext cx="2837915" cy="652249"/>
          </a:xfrm>
          <a:prstGeom prst="wedgeRoundRectCallout">
            <a:avLst>
              <a:gd name="adj1" fmla="val 83699"/>
              <a:gd name="adj2" fmla="val 67894"/>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err="1" smtClean="0">
                <a:latin typeface="メイリオ" panose="020B0604030504040204" pitchFamily="50" charset="-128"/>
                <a:ea typeface="メイリオ" panose="020B0604030504040204" pitchFamily="50" charset="-128"/>
              </a:rPr>
              <a:t>Defalt</a:t>
            </a:r>
            <a:r>
              <a:rPr lang="en-US" altLang="ja-JP" sz="2000" b="1" dirty="0" smtClean="0">
                <a:latin typeface="メイリオ" panose="020B0604030504040204" pitchFamily="50" charset="-128"/>
                <a:ea typeface="メイリオ" panose="020B0604030504040204" pitchFamily="50" charset="-128"/>
              </a:rPr>
              <a:t> Test</a:t>
            </a:r>
          </a:p>
          <a:p>
            <a:r>
              <a:rPr lang="ja-JP" altLang="en-US" sz="2000" dirty="0" smtClean="0">
                <a:latin typeface="メイリオ" panose="020B0604030504040204" pitchFamily="50" charset="-128"/>
                <a:ea typeface="メイリオ" panose="020B0604030504040204" pitchFamily="50" charset="-128"/>
              </a:rPr>
              <a:t>メソッド名が初期状態</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543" y="2597292"/>
            <a:ext cx="445604" cy="445604"/>
          </a:xfrm>
          <a:prstGeom prst="rect">
            <a:avLst/>
          </a:prstGeom>
        </p:spPr>
      </p:pic>
      <p:sp>
        <p:nvSpPr>
          <p:cNvPr id="7" name="角丸四角形吹き出し 6"/>
          <p:cNvSpPr/>
          <p:nvPr/>
        </p:nvSpPr>
        <p:spPr>
          <a:xfrm>
            <a:off x="8159068" y="2674852"/>
            <a:ext cx="3377502" cy="690095"/>
          </a:xfrm>
          <a:prstGeom prst="wedgeRoundRectCallout">
            <a:avLst>
              <a:gd name="adj1" fmla="val -87670"/>
              <a:gd name="adj2" fmla="val 69692"/>
              <a:gd name="adj3" fmla="val 16667"/>
            </a:avLst>
          </a:prstGeom>
        </p:spPr>
        <p:style>
          <a:lnRef idx="2">
            <a:schemeClr val="accent3"/>
          </a:lnRef>
          <a:fillRef idx="1">
            <a:schemeClr val="lt1"/>
          </a:fillRef>
          <a:effectRef idx="0">
            <a:schemeClr val="accent3"/>
          </a:effectRef>
          <a:fontRef idx="minor">
            <a:schemeClr val="dk1"/>
          </a:fontRef>
        </p:style>
        <p:txBody>
          <a:bodyPr rtlCol="0" anchor="ctr"/>
          <a:lstStyle/>
          <a:p>
            <a:r>
              <a:rPr lang="en-US" altLang="ja-JP" sz="2000" b="1" dirty="0" smtClean="0">
                <a:latin typeface="メイリオ" panose="020B0604030504040204" pitchFamily="50" charset="-128"/>
                <a:ea typeface="メイリオ" panose="020B0604030504040204" pitchFamily="50" charset="-128"/>
              </a:rPr>
              <a:t>Exception Handling</a:t>
            </a:r>
            <a:endParaRPr kumimoji="1" lang="en-US" altLang="ja-JP" sz="2000" b="1" dirty="0" smtClean="0">
              <a:latin typeface="メイリオ" panose="020B0604030504040204" pitchFamily="50" charset="-128"/>
              <a:ea typeface="メイリオ" panose="020B0604030504040204" pitchFamily="50" charset="-128"/>
            </a:endParaRPr>
          </a:p>
          <a:p>
            <a:pPr algn="ctr"/>
            <a:r>
              <a:rPr kumimoji="1" lang="ja-JP" altLang="en-US" sz="2000" dirty="0" smtClean="0">
                <a:latin typeface="メイリオ" panose="020B0604030504040204" pitchFamily="50" charset="-128"/>
                <a:ea typeface="メイリオ" panose="020B0604030504040204" pitchFamily="50" charset="-128"/>
              </a:rPr>
              <a:t>意図が分からない例外処理</a:t>
            </a:r>
            <a:endParaRPr kumimoji="1" lang="en-US" altLang="ja-JP" sz="2000" dirty="0" smtClean="0">
              <a:latin typeface="メイリオ" panose="020B0604030504040204" pitchFamily="50" charset="-128"/>
              <a:ea typeface="メイリオ" panose="020B0604030504040204" pitchFamily="50" charset="-128"/>
            </a:endParaRPr>
          </a:p>
        </p:txBody>
      </p:sp>
      <p:pic>
        <p:nvPicPr>
          <p:cNvPr id="12" name="図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7414" y="2601234"/>
            <a:ext cx="445604" cy="445604"/>
          </a:xfrm>
          <a:prstGeom prst="rect">
            <a:avLst/>
          </a:prstGeom>
        </p:spPr>
      </p:pic>
    </p:spTree>
    <p:extLst>
      <p:ext uri="{BB962C8B-B14F-4D97-AF65-F5344CB8AC3E}">
        <p14:creationId xmlns:p14="http://schemas.microsoft.com/office/powerpoint/2010/main" val="17886472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92102" y="219428"/>
            <a:ext cx="5608931" cy="729386"/>
          </a:xfrm>
        </p:spPr>
        <p:txBody>
          <a:bodyPr/>
          <a:lstStyle/>
          <a:p>
            <a:r>
              <a:rPr kumimoji="1" lang="ja-JP" altLang="en-US" dirty="0" smtClean="0">
                <a:solidFill>
                  <a:schemeClr val="bg1"/>
                </a:solidFill>
              </a:rPr>
              <a:t>自動生成ツールにおける課題</a:t>
            </a:r>
            <a:endParaRPr kumimoji="1" lang="ja-JP" altLang="en-US" dirty="0">
              <a:solidFill>
                <a:schemeClr val="bg1"/>
              </a:solidFill>
            </a:endParaRPr>
          </a:p>
        </p:txBody>
      </p:sp>
      <p:sp>
        <p:nvSpPr>
          <p:cNvPr id="4" name="コンテンツ プレースホルダー 2"/>
          <p:cNvSpPr>
            <a:spLocks noGrp="1"/>
          </p:cNvSpPr>
          <p:nvPr>
            <p:ph idx="1"/>
          </p:nvPr>
        </p:nvSpPr>
        <p:spPr>
          <a:xfrm>
            <a:off x="913333" y="1409666"/>
            <a:ext cx="10601150" cy="2323764"/>
          </a:xfrm>
        </p:spPr>
        <p:txBody>
          <a:bodyPr>
            <a:normAutofit/>
          </a:bodyPr>
          <a:lstStyle/>
          <a:p>
            <a:r>
              <a:rPr lang="ja-JP" altLang="en-US" sz="3000" dirty="0"/>
              <a:t>自動生成されたテストコード</a:t>
            </a:r>
            <a:r>
              <a:rPr lang="ja-JP" altLang="en-US" sz="3000" dirty="0" smtClean="0"/>
              <a:t>は、保守</a:t>
            </a:r>
            <a:r>
              <a:rPr lang="ja-JP" altLang="en-US" sz="3000" dirty="0"/>
              <a:t>作業を困難にする</a:t>
            </a:r>
            <a:r>
              <a:rPr lang="en-US" altLang="ja-JP" sz="3000" dirty="0" smtClean="0"/>
              <a:t>[2]</a:t>
            </a:r>
          </a:p>
          <a:p>
            <a:pPr lvl="1"/>
            <a:endParaRPr lang="en-US" altLang="ja-JP" sz="800" dirty="0"/>
          </a:p>
          <a:p>
            <a:pPr lvl="1"/>
            <a:r>
              <a:rPr lang="ja-JP" altLang="en-US" sz="2800" dirty="0" smtClean="0"/>
              <a:t>対象コードの</a:t>
            </a:r>
            <a:r>
              <a:rPr lang="ja-JP" altLang="en-US" sz="2800" dirty="0" smtClean="0">
                <a:solidFill>
                  <a:srgbClr val="FF0000"/>
                </a:solidFill>
              </a:rPr>
              <a:t>作成経緯</a:t>
            </a:r>
            <a:r>
              <a:rPr lang="ja-JP" altLang="en-US" sz="2800" dirty="0">
                <a:solidFill>
                  <a:srgbClr val="FF0000"/>
                </a:solidFill>
              </a:rPr>
              <a:t>や意図に基づいて生成されて</a:t>
            </a:r>
            <a:r>
              <a:rPr lang="ja-JP" altLang="en-US" sz="2800" dirty="0" smtClean="0">
                <a:solidFill>
                  <a:srgbClr val="FF0000"/>
                </a:solidFill>
              </a:rPr>
              <a:t>いない</a:t>
            </a:r>
            <a:r>
              <a:rPr lang="en-US" altLang="ja-JP" sz="2800" dirty="0" smtClean="0">
                <a:solidFill>
                  <a:srgbClr val="FF0000"/>
                </a:solidFill>
              </a:rPr>
              <a:t/>
            </a:r>
            <a:br>
              <a:rPr lang="en-US" altLang="ja-JP" sz="2800" dirty="0" smtClean="0">
                <a:solidFill>
                  <a:srgbClr val="FF0000"/>
                </a:solidFill>
              </a:rPr>
            </a:br>
            <a:endParaRPr lang="en-US" altLang="ja-JP" sz="600" dirty="0"/>
          </a:p>
          <a:p>
            <a:pPr lvl="1"/>
            <a:r>
              <a:rPr lang="ja-JP" altLang="en-US" sz="2800" dirty="0"/>
              <a:t>開発者は自動生成されたコードを</a:t>
            </a:r>
            <a:r>
              <a:rPr lang="ja-JP" altLang="en-US" sz="2800" dirty="0">
                <a:solidFill>
                  <a:srgbClr val="FF0000"/>
                </a:solidFill>
              </a:rPr>
              <a:t>信用して</a:t>
            </a:r>
            <a:r>
              <a:rPr lang="ja-JP" altLang="en-US" sz="2800" dirty="0" smtClean="0">
                <a:solidFill>
                  <a:srgbClr val="FF0000"/>
                </a:solidFill>
              </a:rPr>
              <a:t>いない</a:t>
            </a:r>
          </a:p>
          <a:p>
            <a:pPr marL="457200" lvl="1" indent="0">
              <a:buNone/>
            </a:pPr>
            <a:endParaRPr lang="en-US" altLang="ja-JP" sz="2800" dirty="0"/>
          </a:p>
          <a:p>
            <a:pPr lvl="1"/>
            <a:endParaRPr kumimoji="1" lang="ja-JP" altLang="en-US" dirty="0"/>
          </a:p>
        </p:txBody>
      </p:sp>
      <p:sp>
        <p:nvSpPr>
          <p:cNvPr id="5" name="Rectangle 4"/>
          <p:cNvSpPr>
            <a:spLocks noChangeArrowheads="1"/>
          </p:cNvSpPr>
          <p:nvPr/>
        </p:nvSpPr>
        <p:spPr bwMode="auto">
          <a:xfrm>
            <a:off x="1130060" y="5894685"/>
            <a:ext cx="10158746" cy="461665"/>
          </a:xfrm>
          <a:prstGeom prst="rect">
            <a:avLst/>
          </a:prstGeom>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en-US" altLang="ja-JP" sz="1200" dirty="0" smtClean="0">
                <a:solidFill>
                  <a:schemeClr val="tx2"/>
                </a:solidFill>
              </a:rPr>
              <a:t>[2] </a:t>
            </a:r>
            <a:r>
              <a:rPr lang="en-US" altLang="ja-JP" sz="1200" dirty="0" smtClean="0">
                <a:solidFill>
                  <a:schemeClr val="tx2"/>
                </a:solidFill>
              </a:rPr>
              <a:t>S</a:t>
            </a:r>
            <a:r>
              <a:rPr lang="en-US" altLang="ja-JP" sz="1200" dirty="0">
                <a:solidFill>
                  <a:schemeClr val="tx2"/>
                </a:solidFill>
              </a:rPr>
              <a:t>. </a:t>
            </a:r>
            <a:r>
              <a:rPr lang="en-US" altLang="ja-JP" sz="1200" dirty="0" err="1">
                <a:solidFill>
                  <a:schemeClr val="tx2"/>
                </a:solidFill>
              </a:rPr>
              <a:t>Shamshiri</a:t>
            </a:r>
            <a:r>
              <a:rPr lang="en-US" altLang="ja-JP" sz="1200" dirty="0">
                <a:solidFill>
                  <a:schemeClr val="tx2"/>
                </a:solidFill>
              </a:rPr>
              <a:t>, J. M. Rojas, J. P. </a:t>
            </a:r>
            <a:r>
              <a:rPr lang="en-US" altLang="ja-JP" sz="1200" dirty="0" err="1">
                <a:solidFill>
                  <a:schemeClr val="tx2"/>
                </a:solidFill>
              </a:rPr>
              <a:t>Galeotti</a:t>
            </a:r>
            <a:r>
              <a:rPr lang="en-US" altLang="ja-JP" sz="1200" dirty="0">
                <a:solidFill>
                  <a:schemeClr val="tx2"/>
                </a:solidFill>
              </a:rPr>
              <a:t>, N. Walkinshaw, and G. Fraser. How do automatically generated unit tests inﬂuence software maintenance? In Proceedings of the International Conference on Software Testing, Veriﬁcation and Validation (ICST), pages 250–261, 2018</a:t>
            </a:r>
            <a:r>
              <a:rPr lang="en-US" altLang="ja-JP" sz="1200" dirty="0" smtClean="0">
                <a:solidFill>
                  <a:schemeClr val="tx2"/>
                </a:solidFill>
              </a:rPr>
              <a:t>.</a:t>
            </a:r>
            <a:endParaRPr lang="en-US" altLang="ja-JP" sz="1200" dirty="0">
              <a:solidFill>
                <a:schemeClr val="tx2"/>
              </a:solidFill>
            </a:endParaRPr>
          </a:p>
        </p:txBody>
      </p:sp>
      <p:sp>
        <p:nvSpPr>
          <p:cNvPr id="6" name="フローチャート: 組合せ 5"/>
          <p:cNvSpPr/>
          <p:nvPr/>
        </p:nvSpPr>
        <p:spPr>
          <a:xfrm>
            <a:off x="4132189" y="3443703"/>
            <a:ext cx="3927616" cy="465307"/>
          </a:xfrm>
          <a:prstGeom prst="flowChartMerg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dirty="0"/>
          </a:p>
        </p:txBody>
      </p:sp>
      <p:sp>
        <p:nvSpPr>
          <p:cNvPr id="7" name="フローチャート: 代替処理 6"/>
          <p:cNvSpPr/>
          <p:nvPr/>
        </p:nvSpPr>
        <p:spPr>
          <a:xfrm>
            <a:off x="1509008" y="4386829"/>
            <a:ext cx="9173977" cy="1030037"/>
          </a:xfrm>
          <a:prstGeom prst="flowChartAlternateProcess">
            <a:avLst/>
          </a:prstGeom>
          <a:ln w="6350"/>
        </p:spPr>
        <p:style>
          <a:lnRef idx="1">
            <a:schemeClr val="accent4"/>
          </a:lnRef>
          <a:fillRef idx="2">
            <a:schemeClr val="accent4"/>
          </a:fillRef>
          <a:effectRef idx="1">
            <a:schemeClr val="accent4"/>
          </a:effectRef>
          <a:fontRef idx="minor">
            <a:schemeClr val="dk1"/>
          </a:fontRef>
        </p:style>
        <p:txBody>
          <a:bodyPr rtlCol="0" anchor="ctr"/>
          <a:lstStyle/>
          <a:p>
            <a:r>
              <a:rPr lang="ja-JP" altLang="en-US" sz="2800" dirty="0" smtClean="0">
                <a:latin typeface="メイリオ" panose="020B0604030504040204" pitchFamily="50" charset="-128"/>
                <a:ea typeface="メイリオ" panose="020B0604030504040204" pitchFamily="50" charset="-128"/>
              </a:rPr>
              <a:t>はじめから理解しやすく良質なテストコードを作成する必要がある</a:t>
            </a:r>
            <a:endParaRPr lang="ja-JP" altLang="en-US" sz="28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43125576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kumimoji="1"/>
        </a:defPPr>
      </a:lstStyle>
      <a:style>
        <a:lnRef idx="2">
          <a:schemeClr val="accent1"/>
        </a:lnRef>
        <a:fillRef idx="1">
          <a:schemeClr val="lt1"/>
        </a:fillRef>
        <a:effectRef idx="0">
          <a:schemeClr val="accent1"/>
        </a:effectRef>
        <a:fontRef idx="minor">
          <a:schemeClr val="dk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12772</TotalTime>
  <Words>7367</Words>
  <Application>Microsoft Office PowerPoint</Application>
  <PresentationFormat>ワイド画面</PresentationFormat>
  <Paragraphs>893</Paragraphs>
  <Slides>47</Slides>
  <Notes>32</Notes>
  <HiddenSlides>8</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47</vt:i4>
      </vt:variant>
    </vt:vector>
  </HeadingPairs>
  <TitlesOfParts>
    <vt:vector size="57" baseType="lpstr">
      <vt:lpstr>Meiryo UI</vt:lpstr>
      <vt:lpstr>ＭＳ Ｐゴシック</vt:lpstr>
      <vt:lpstr>MS UI Gothic</vt:lpstr>
      <vt:lpstr>メイリオ</vt:lpstr>
      <vt:lpstr>游ゴシック</vt:lpstr>
      <vt:lpstr>游ゴシック Light</vt:lpstr>
      <vt:lpstr>Arial</vt:lpstr>
      <vt:lpstr>Consolas</vt:lpstr>
      <vt:lpstr>Wingdings</vt:lpstr>
      <vt:lpstr>Office テーマ</vt:lpstr>
      <vt:lpstr>ソースコードの類似性に基づいた テストコード自動推薦ツールSuiteRec</vt:lpstr>
      <vt:lpstr>ソフトウェアテスト</vt:lpstr>
      <vt:lpstr>テストコード自動生成ツール</vt:lpstr>
      <vt:lpstr>自動生成ツールにおける課題</vt:lpstr>
      <vt:lpstr>テストスメル</vt:lpstr>
      <vt:lpstr>自動生成ツールにおける課題</vt:lpstr>
      <vt:lpstr>自動生成ツールにおける課題</vt:lpstr>
      <vt:lpstr>テストスメル</vt:lpstr>
      <vt:lpstr>自動生成ツールにおける課題</vt:lpstr>
      <vt:lpstr>自動生成ツールにおける課題</vt:lpstr>
      <vt:lpstr>自動生成ツールにおける課題</vt:lpstr>
      <vt:lpstr>自動生成ツールにおける課題</vt:lpstr>
      <vt:lpstr>テストスメル</vt:lpstr>
      <vt:lpstr>テストスメル</vt:lpstr>
      <vt:lpstr>研究目的とアイディア</vt:lpstr>
      <vt:lpstr>提案ツールの概要</vt:lpstr>
      <vt:lpstr>Step1: 類似コード片の検出</vt:lpstr>
      <vt:lpstr>Step2: テストコードの検索</vt:lpstr>
      <vt:lpstr>Step3: テストスメルの検出</vt:lpstr>
      <vt:lpstr>Step4: 推薦されるテストスイートの順位付け</vt:lpstr>
      <vt:lpstr>推薦プロセスの実装</vt:lpstr>
      <vt:lpstr>SuiteRecのインターフェス</vt:lpstr>
      <vt:lpstr>評価実験</vt:lpstr>
      <vt:lpstr>評価実験1</vt:lpstr>
      <vt:lpstr>リサーチクエスチョン(RQ)</vt:lpstr>
      <vt:lpstr>RQ1. SuiteRecは、高いカバレッジを持つ         テストコードの作成を支援できるか？</vt:lpstr>
      <vt:lpstr>RQ2. SuiteRecは、テストコードの作成時間を 　　　削減できるか？</vt:lpstr>
      <vt:lpstr>RQ3. SuiteRecは、テストスメルの数が少ない         テストコードの作成を支援できるか？</vt:lpstr>
      <vt:lpstr>RQ4. SuiteRecの利用は、開発者のテストコード 　　　作成タスクの認識にどう影響するか？</vt:lpstr>
      <vt:lpstr>RQ4. SuiteRecの利用は、開発者のテストコード 　　　作成タスクの認識にどう影響するか？</vt:lpstr>
      <vt:lpstr>RQ4. SuiteRecの利用は、開発者のテストコード 　　　作成タスクの認識にどう影響するか？</vt:lpstr>
      <vt:lpstr>まとめ・今後の課題</vt:lpstr>
      <vt:lpstr>補足資料</vt:lpstr>
      <vt:lpstr>カバレッジの種類</vt:lpstr>
      <vt:lpstr>ソースコードデータベース</vt:lpstr>
      <vt:lpstr>テストコードデータベース</vt:lpstr>
      <vt:lpstr>EvoSuite</vt:lpstr>
      <vt:lpstr>議論</vt:lpstr>
      <vt:lpstr>関連研究</vt:lpstr>
      <vt:lpstr>Step2: テストコードの検索</vt:lpstr>
      <vt:lpstr>評価実験</vt:lpstr>
      <vt:lpstr>議論</vt:lpstr>
      <vt:lpstr>RQ4. SuiteRecの利用は、開発者のテストコード 　　　作成タスクの認識にどう影響するか？</vt:lpstr>
      <vt:lpstr>研究内容</vt:lpstr>
      <vt:lpstr>本発表の概要</vt:lpstr>
      <vt:lpstr>議論</vt:lpstr>
      <vt:lpstr>テストスメル</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倉地 亮介</dc:creator>
  <cp:lastModifiedBy>倉地 亮介</cp:lastModifiedBy>
  <cp:revision>177</cp:revision>
  <dcterms:created xsi:type="dcterms:W3CDTF">2020-01-21T13:07:49Z</dcterms:created>
  <dcterms:modified xsi:type="dcterms:W3CDTF">2020-01-31T03:08:20Z</dcterms:modified>
</cp:coreProperties>
</file>

<file path=docProps/thumbnail.jpeg>
</file>